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3"/>
  </p:notesMasterIdLst>
  <p:sldIdLst>
    <p:sldId id="256" r:id="rId2"/>
    <p:sldId id="265" r:id="rId3"/>
    <p:sldId id="257" r:id="rId4"/>
    <p:sldId id="259" r:id="rId5"/>
    <p:sldId id="258" r:id="rId6"/>
    <p:sldId id="260" r:id="rId7"/>
    <p:sldId id="264" r:id="rId8"/>
    <p:sldId id="261" r:id="rId9"/>
    <p:sldId id="262" r:id="rId10"/>
    <p:sldId id="268" r:id="rId11"/>
    <p:sldId id="266" r:id="rId12"/>
    <p:sldId id="267" r:id="rId13"/>
    <p:sldId id="269" r:id="rId14"/>
    <p:sldId id="270" r:id="rId15"/>
    <p:sldId id="271" r:id="rId16"/>
    <p:sldId id="298" r:id="rId17"/>
    <p:sldId id="273" r:id="rId18"/>
    <p:sldId id="275" r:id="rId19"/>
    <p:sldId id="274"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2365" autoAdjust="0"/>
  </p:normalViewPr>
  <p:slideViewPr>
    <p:cSldViewPr>
      <p:cViewPr>
        <p:scale>
          <a:sx n="100" d="100"/>
          <a:sy n="100" d="100"/>
        </p:scale>
        <p:origin x="-1090" y="2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5BB6D54B-A4D9-4B65-B57A-08BE0C8DDFD8}" type="datetimeFigureOut">
              <a:rPr lang="en-US"/>
              <a:pPr>
                <a:defRPr/>
              </a:pPr>
              <a:t>2/19/2014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6C4F3750-2425-4430-A2D4-73BB91AD6B60}" type="slidenum">
              <a:rPr lang="en-US"/>
              <a:pPr>
                <a:defRPr/>
              </a:pPr>
              <a:t>‹#›</a:t>
            </a:fld>
            <a:endParaRPr lang="en-US" dirty="0"/>
          </a:p>
        </p:txBody>
      </p:sp>
    </p:spTree>
    <p:extLst>
      <p:ext uri="{BB962C8B-B14F-4D97-AF65-F5344CB8AC3E}">
        <p14:creationId xmlns:p14="http://schemas.microsoft.com/office/powerpoint/2010/main" val="18827573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smtClean="0"/>
              <a:t>Ask what are those requirements</a:t>
            </a:r>
          </a:p>
          <a:p>
            <a:pPr eaLnBrk="1" hangingPunct="1">
              <a:spcBef>
                <a:spcPct val="0"/>
              </a:spcBef>
            </a:pPr>
            <a:r>
              <a:rPr lang="en-US" altLang="en-US" smtClean="0"/>
              <a:t>P540.200 – Date of trip; trip origin and destination; route of travel (may be waived by the base jurisdiction); beginning &amp; ending odometer or hubodometer reading (may be waived by the base jurisdiction); total trip miles/kilometers; unit number or vehicle ID number, vehicle fleet number, registrant’s name; and may include additional information at the discretion of the base jurisdiction</a:t>
            </a:r>
          </a:p>
        </p:txBody>
      </p:sp>
      <p:sp>
        <p:nvSpPr>
          <p:cNvPr id="286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45002B-07F1-4ECA-9FD6-6DDA08830D8A}" type="slidenum">
              <a:rPr lang="en-US"/>
              <a:pPr fontAlgn="base">
                <a:spcBef>
                  <a:spcPct val="0"/>
                </a:spcBef>
                <a:spcAft>
                  <a:spcPct val="0"/>
                </a:spcAft>
                <a:defRPr/>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58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C6985D1-6CEB-40D3-96F7-133C4962765C}" type="slidenum">
              <a:rPr lang="en-US"/>
              <a:pPr fontAlgn="base">
                <a:spcBef>
                  <a:spcPct val="0"/>
                </a:spcBef>
                <a:spcAft>
                  <a:spcPct val="0"/>
                </a:spcAft>
                <a:defRPr/>
              </a:pPr>
              <a:t>20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smtClean="0"/>
              <a:t>Which jurisdictions have a separate audit report for the licensee and the jurisdictions?</a:t>
            </a:r>
          </a:p>
        </p:txBody>
      </p:sp>
      <p:sp>
        <p:nvSpPr>
          <p:cNvPr id="491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9BA05E3-8ED3-40B4-BAAB-4332C498CAC9}" type="slidenum">
              <a:rPr lang="en-US"/>
              <a:pPr fontAlgn="base">
                <a:spcBef>
                  <a:spcPct val="0"/>
                </a:spcBef>
                <a:spcAft>
                  <a:spcPct val="0"/>
                </a:spcAft>
                <a:defRPr/>
              </a:pPr>
              <a:t>32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5" name="Rectangle 18"/>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6"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7"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Rectangle 11"/>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1" name="Straight Connector 6"/>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2" name="Rectangle 9"/>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a:lvl1pPr>
          </a:lstStyle>
          <a:p>
            <a:pPr>
              <a:defRPr/>
            </a:pPr>
            <a:fld id="{097958A0-B108-44EB-BE8C-60355E6FF707}" type="datetimeFigureOut">
              <a:rPr lang="en-US"/>
              <a:pPr>
                <a:defRPr/>
              </a:pPr>
              <a:t>2/19/2014</a:t>
            </a:fld>
            <a:endParaRPr lang="en-US" dirty="0"/>
          </a:p>
        </p:txBody>
      </p:sp>
      <p:sp>
        <p:nvSpPr>
          <p:cNvPr id="16" name="Footer Placeholder 16"/>
          <p:cNvSpPr>
            <a:spLocks noGrp="1"/>
          </p:cNvSpPr>
          <p:nvPr>
            <p:ph type="ftr" sz="quarter" idx="11"/>
          </p:nvPr>
        </p:nvSpPr>
        <p:spPr/>
        <p:txBody>
          <a:bodyPr/>
          <a:lstStyle>
            <a:lvl1pPr>
              <a:defRPr/>
            </a:lvl1pPr>
          </a:lstStyle>
          <a:p>
            <a:pPr>
              <a:defRPr/>
            </a:pPr>
            <a:endParaRPr lang="en-US"/>
          </a:p>
        </p:txBody>
      </p:sp>
      <p:sp>
        <p:nvSpPr>
          <p:cNvPr id="17" name="Slide Number Placeholder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0F61F1AB-3FBC-47A3-91E7-A31EF132D9A6}"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97DBC52-01D2-4D9E-8B06-177C25194A5C}" type="datetimeFigureOut">
              <a:rPr lang="en-US"/>
              <a:pPr>
                <a:defRPr/>
              </a:pPr>
              <a:t>2/19/2014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22C96C1-B10F-40E5-977D-8F6E3A0D5FFF}"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4"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5"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6" name="Rectangle 8"/>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7"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8" name="Rectangle 10"/>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9"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Straight Connector 12"/>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1" name="Oval 13"/>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Oval 14"/>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ACD838B2-4E34-4762-B559-A789A831D8CB}" type="slidenum">
              <a:rPr lang="en-US"/>
              <a:pPr>
                <a:defRPr/>
              </a:pPr>
              <a:t>‹#›</a:t>
            </a:fld>
            <a:endParaRPr lang="en-US" dirty="0"/>
          </a:p>
        </p:txBody>
      </p:sp>
      <p:sp>
        <p:nvSpPr>
          <p:cNvPr id="14" name="Date Placeholder 3"/>
          <p:cNvSpPr>
            <a:spLocks noGrp="1"/>
          </p:cNvSpPr>
          <p:nvPr>
            <p:ph type="dt" sz="half" idx="11"/>
          </p:nvPr>
        </p:nvSpPr>
        <p:spPr/>
        <p:txBody>
          <a:bodyPr/>
          <a:lstStyle>
            <a:lvl1pPr>
              <a:defRPr/>
            </a:lvl1pPr>
          </a:lstStyle>
          <a:p>
            <a:pPr>
              <a:defRPr/>
            </a:pPr>
            <a:fld id="{39A12458-9B78-48EF-BB72-5782FE08A81A}" type="datetimeFigureOut">
              <a:rPr lang="en-US"/>
              <a:pPr>
                <a:defRPr/>
              </a:pPr>
              <a:t>2/19/2014</a:t>
            </a:fld>
            <a:endParaRPr lang="en-US" dirty="0"/>
          </a:p>
        </p:txBody>
      </p:sp>
      <p:sp>
        <p:nvSpPr>
          <p:cNvPr id="15" name="Footer Placeholder 4"/>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8958FA5-80A0-48BD-97D3-CCAF7D63082A}" type="datetimeFigureOut">
              <a:rPr lang="en-US"/>
              <a:pPr>
                <a:defRPr/>
              </a:pPr>
              <a:t>2/19/2014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704C83B9-92EB-465C-B2C7-62008C33A234}"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7"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8" name="Rectangle 18"/>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9" name="Rectangle 11"/>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Rectangle 12"/>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1" name="Rectangle 13"/>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2" name="Straight Connector 7"/>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3" name="Oval 9"/>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0"/>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a:lstStyle>
            <a:lvl1pPr>
              <a:defRPr/>
            </a:lvl1pPr>
          </a:lstStyle>
          <a:p>
            <a:pPr>
              <a:defRPr/>
            </a:pPr>
            <a:fld id="{ED9C92F7-3E27-495B-9994-AED61386729F}" type="datetimeFigureOut">
              <a:rPr lang="en-US"/>
              <a:pPr>
                <a:defRPr/>
              </a:pPr>
              <a:t>2/19/2014</a:t>
            </a:fld>
            <a:endParaRPr lang="en-US" dirty="0"/>
          </a:p>
        </p:txBody>
      </p:sp>
      <p:sp>
        <p:nvSpPr>
          <p:cNvPr id="17" name="Slide Number Placeholder 5"/>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0D2A0787-8793-4EE8-8EC0-ADAB89F105D4}"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5" name="Straight Connector 7"/>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fld id="{765E3AA7-3CB5-4A1F-B168-BD1480066AC3}" type="datetimeFigureOut">
              <a:rPr lang="en-US"/>
              <a:pPr>
                <a:defRPr/>
              </a:pPr>
              <a:t>2/19/2014</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DE609B02-3E17-465A-A694-9300C7792E8F}"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7" name="Straight Connector 9"/>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8"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1"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2" name="Rectangle 10"/>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4" name="Straight Connector 14"/>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5" name="Rectangle 1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6" name="Oval 24"/>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2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a:lvl1pPr>
          </a:lstStyle>
          <a:p>
            <a:pPr>
              <a:defRPr/>
            </a:pPr>
            <a:fld id="{A3712488-C93C-4F76-B31E-6E7BD97CAB21}" type="datetimeFigureOut">
              <a:rPr lang="en-US"/>
              <a:pPr>
                <a:defRPr/>
              </a:pPr>
              <a:t>2/19/2014</a:t>
            </a:fld>
            <a:endParaRPr lang="en-US" dirty="0"/>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US"/>
          </a:p>
        </p:txBody>
      </p:sp>
      <p:sp>
        <p:nvSpPr>
          <p:cNvPr id="20" name="Slide Number Placeholder 8"/>
          <p:cNvSpPr>
            <a:spLocks noGrp="1"/>
          </p:cNvSpPr>
          <p:nvPr>
            <p:ph type="sldNum" sz="quarter" idx="12"/>
          </p:nvPr>
        </p:nvSpPr>
        <p:spPr>
          <a:xfrm>
            <a:off x="4343400" y="1042988"/>
            <a:ext cx="457200" cy="441325"/>
          </a:xfrm>
        </p:spPr>
        <p:txBody>
          <a:bodyPr/>
          <a:lstStyle>
            <a:lvl1pPr algn="ctr">
              <a:defRPr/>
            </a:lvl1pPr>
          </a:lstStyle>
          <a:p>
            <a:pPr>
              <a:defRPr/>
            </a:pPr>
            <a:fld id="{E4EF9247-3D8F-4FAF-B245-29A02B418D85}"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0187C654-DA60-4A26-B17C-6C017CF28974}" type="datetimeFigureOut">
              <a:rPr lang="en-US"/>
              <a:pPr>
                <a:defRPr/>
              </a:pPr>
              <a:t>2/19/2014</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E5FF671E-76E7-4E80-BDF9-1C7FF3AFCCE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3" name="Rectangle 7"/>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4"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5"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6" name="Rectangle 4"/>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7" name="Rectangle 5"/>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8" name="Date Placeholder 1"/>
          <p:cNvSpPr>
            <a:spLocks noGrp="1"/>
          </p:cNvSpPr>
          <p:nvPr>
            <p:ph type="dt" sz="half" idx="10"/>
          </p:nvPr>
        </p:nvSpPr>
        <p:spPr/>
        <p:txBody>
          <a:bodyPr/>
          <a:lstStyle>
            <a:lvl1pPr>
              <a:defRPr/>
            </a:lvl1pPr>
          </a:lstStyle>
          <a:p>
            <a:pPr>
              <a:defRPr/>
            </a:pPr>
            <a:fld id="{465F1759-E20A-4157-9890-D01D200F3214}" type="datetimeFigureOut">
              <a:rPr lang="en-US"/>
              <a:pPr>
                <a:defRPr/>
              </a:pPr>
              <a:t>2/19/2014</a:t>
            </a:fld>
            <a:endParaRPr lang="en-US" dirty="0"/>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4E1F02D4-F79F-4610-8894-F15B0DFCB14A}"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18"/>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6"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7"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8" name="Rectangle 15"/>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9"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7"/>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2" name="Straight Connector 8"/>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3"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0"/>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20"/>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2738"/>
            <a:ext cx="457200" cy="441325"/>
          </a:xfrm>
        </p:spPr>
        <p:txBody>
          <a:bodyPr/>
          <a:lstStyle>
            <a:lvl1pPr>
              <a:defRPr>
                <a:solidFill>
                  <a:schemeClr val="accent3">
                    <a:shade val="75000"/>
                  </a:schemeClr>
                </a:solidFill>
              </a:defRPr>
            </a:lvl1pPr>
          </a:lstStyle>
          <a:p>
            <a:pPr>
              <a:defRPr/>
            </a:pPr>
            <a:fld id="{DDAAF6FF-237C-4059-9868-BED960CC77DE}" type="slidenum">
              <a:rPr lang="en-US"/>
              <a:pPr>
                <a:defRPr/>
              </a:pPr>
              <a:t>‹#›</a:t>
            </a:fld>
            <a:endParaRPr lang="en-US" dirty="0"/>
          </a:p>
        </p:txBody>
      </p:sp>
      <p:sp>
        <p:nvSpPr>
          <p:cNvPr id="17" name="Date Placeholder 4"/>
          <p:cNvSpPr>
            <a:spLocks noGrp="1"/>
          </p:cNvSpPr>
          <p:nvPr>
            <p:ph type="dt" sz="half" idx="11"/>
          </p:nvPr>
        </p:nvSpPr>
        <p:spPr/>
        <p:txBody>
          <a:bodyPr/>
          <a:lstStyle>
            <a:lvl1pPr>
              <a:defRPr/>
            </a:lvl1pPr>
          </a:lstStyle>
          <a:p>
            <a:pPr>
              <a:defRPr/>
            </a:pPr>
            <a:fld id="{18DECCE5-72B7-486C-BDF3-191451761AE1}" type="datetimeFigureOut">
              <a:rPr lang="en-US"/>
              <a:pPr>
                <a:defRPr/>
              </a:pPr>
              <a:t>2/19/2014</a:t>
            </a:fld>
            <a:endParaRPr lang="en-US" dirty="0"/>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20"/>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6"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7"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8"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9"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Rectangle 1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1"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3"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2"/>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21"/>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49EBA8BB-C400-4005-8A59-2BCC216E8A45}" type="slidenum">
              <a:rPr lang="en-US"/>
              <a:pPr>
                <a:defRPr/>
              </a:pPr>
              <a:t>‹#›</a:t>
            </a:fld>
            <a:endParaRPr lang="en-US" dirty="0"/>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fld id="{21270C1F-A4A4-41C6-9C22-EDDB0DDF5ED8}" type="datetimeFigureOut">
              <a:rPr lang="en-US"/>
              <a:pPr>
                <a:defRPr/>
              </a:pPr>
              <a:t>2/19/2014</a:t>
            </a:fld>
            <a:endParaRPr lang="en-US" dirty="0"/>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mn-lt"/>
              </a:defRPr>
            </a:lvl1pPr>
          </a:lstStyle>
          <a:p>
            <a:pPr>
              <a:defRPr/>
            </a:pPr>
            <a:fld id="{04EE0343-2F6C-4DAA-8F4A-83433DF99447}" type="datetimeFigureOut">
              <a:rPr lang="en-US"/>
              <a:pPr>
                <a:defRPr/>
              </a:pPr>
              <a:t>2/19/2014</a:t>
            </a:fld>
            <a:endParaRPr lang="en-US" dirty="0"/>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defRPr>
            </a:lvl1pPr>
          </a:lstStyle>
          <a:p>
            <a:pPr>
              <a:defRPr/>
            </a:pPr>
            <a:endParaRPr 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a:solidFill>
                  <a:schemeClr val="accent3">
                    <a:shade val="75000"/>
                  </a:schemeClr>
                </a:solidFill>
                <a:latin typeface="+mn-lt"/>
              </a:defRPr>
            </a:lvl1pPr>
          </a:lstStyle>
          <a:p>
            <a:pPr>
              <a:defRPr/>
            </a:pPr>
            <a:fld id="{4F98C07F-2D63-4A24-8443-9B2B411C43D3}" type="slidenum">
              <a:rPr lang="en-US"/>
              <a:pPr>
                <a:defRPr/>
              </a:pPr>
              <a:t>‹#›</a:t>
            </a:fld>
            <a:endParaRPr lang="en-US" dirty="0"/>
          </a:p>
        </p:txBody>
      </p:sp>
      <p:sp>
        <p:nvSpPr>
          <p:cNvPr id="1038" name="Title Placeholder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c.ymcdn.com/sites/www.irponline.org/resource/resmgr/publications/plan_effective_july2013_5.20.pdf" TargetMode="External"/><Relationship Id="rId2" Type="http://schemas.openxmlformats.org/officeDocument/2006/relationships/hyperlink" Target="http://www.irponline.org/default.asp" TargetMode="External"/><Relationship Id="rId1" Type="http://schemas.openxmlformats.org/officeDocument/2006/relationships/slideLayout" Target="../slideLayouts/slideLayout2.xml"/><Relationship Id="rId6" Type="http://schemas.openxmlformats.org/officeDocument/2006/relationships/hyperlink" Target="http://www.iftach.org/manuals/2013/AA/Articles%20of%20Agreement%20Complete%20Document%20-%20FINAL%20July%202013.pdf" TargetMode="External"/><Relationship Id="rId5" Type="http://schemas.openxmlformats.org/officeDocument/2006/relationships/hyperlink" Target="http://www.iftach.org/index.php" TargetMode="External"/><Relationship Id="rId4" Type="http://schemas.openxmlformats.org/officeDocument/2006/relationships/hyperlink" Target="http://c.ymcdn.com/sites/www.irponline.org/resource/resmgr/publications/apm_&amp;_appendix_3_1_13.pdf"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iftach.org/manuals/2012/PM/Procedures%20Manual%20Complete%20January%202013.pdf" TargetMode="External"/><Relationship Id="rId2" Type="http://schemas.openxmlformats.org/officeDocument/2006/relationships/hyperlink" Target="http://www.iftach.org/manuals/2012/AM/Audit%20Manual%20January%202012%20FINAL.pdf" TargetMode="External"/><Relationship Id="rId1" Type="http://schemas.openxmlformats.org/officeDocument/2006/relationships/slideLayout" Target="../slideLayouts/slideLayout2.xml"/><Relationship Id="rId4" Type="http://schemas.openxmlformats.org/officeDocument/2006/relationships/hyperlink" Target="http://safer.fmcsa.dot.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3886200"/>
            <a:ext cx="8382000" cy="2590800"/>
          </a:xfrm>
        </p:spPr>
        <p:txBody>
          <a:bodyPr>
            <a:normAutofit/>
          </a:bodyPr>
          <a:lstStyle/>
          <a:p>
            <a:pPr eaLnBrk="1" fontAlgn="auto" hangingPunct="1">
              <a:spcAft>
                <a:spcPts val="0"/>
              </a:spcAft>
              <a:buFont typeface="Wingdings 2"/>
              <a:buNone/>
              <a:defRPr/>
            </a:pPr>
            <a:r>
              <a:rPr lang="en-US" sz="2400" cap="none" dirty="0" smtClean="0">
                <a:solidFill>
                  <a:schemeClr val="tx1"/>
                </a:solidFill>
              </a:rPr>
              <a:t>Presented by </a:t>
            </a:r>
          </a:p>
          <a:p>
            <a:pPr eaLnBrk="1" fontAlgn="auto" hangingPunct="1">
              <a:spcAft>
                <a:spcPts val="0"/>
              </a:spcAft>
              <a:buFont typeface="Wingdings 2"/>
              <a:buNone/>
              <a:defRPr/>
            </a:pPr>
            <a:r>
              <a:rPr lang="en-US" sz="2800" cap="none" dirty="0" smtClean="0">
                <a:solidFill>
                  <a:schemeClr val="tx1"/>
                </a:solidFill>
              </a:rPr>
              <a:t>Anthony Madsen – Washington</a:t>
            </a:r>
          </a:p>
          <a:p>
            <a:pPr eaLnBrk="1" fontAlgn="auto" hangingPunct="1">
              <a:spcAft>
                <a:spcPts val="0"/>
              </a:spcAft>
              <a:buFont typeface="Wingdings 2"/>
              <a:buNone/>
              <a:defRPr/>
            </a:pPr>
            <a:r>
              <a:rPr lang="en-US" sz="2800" cap="none" dirty="0" smtClean="0">
                <a:solidFill>
                  <a:schemeClr val="tx1"/>
                </a:solidFill>
              </a:rPr>
              <a:t>Diana Kay – Florida</a:t>
            </a:r>
          </a:p>
          <a:p>
            <a:pPr eaLnBrk="1" fontAlgn="auto" hangingPunct="1">
              <a:spcAft>
                <a:spcPts val="0"/>
              </a:spcAft>
              <a:buFont typeface="Wingdings 2"/>
              <a:buNone/>
              <a:defRPr/>
            </a:pPr>
            <a:r>
              <a:rPr lang="en-US" sz="2800" cap="none" dirty="0" smtClean="0">
                <a:solidFill>
                  <a:schemeClr val="tx1"/>
                </a:solidFill>
              </a:rPr>
              <a:t>Bob Gattinella – Rhode Island</a:t>
            </a:r>
          </a:p>
          <a:p>
            <a:pPr eaLnBrk="1" fontAlgn="auto" hangingPunct="1">
              <a:spcAft>
                <a:spcPts val="0"/>
              </a:spcAft>
              <a:buFont typeface="Wingdings 2"/>
              <a:buNone/>
              <a:defRPr/>
            </a:pPr>
            <a:r>
              <a:rPr lang="en-US" sz="2800" cap="none" dirty="0" smtClean="0">
                <a:solidFill>
                  <a:schemeClr val="tx1"/>
                </a:solidFill>
              </a:rPr>
              <a:t>Stacey Hammock - Wyoming</a:t>
            </a:r>
            <a:endParaRPr lang="en-US" sz="2800" cap="none" dirty="0">
              <a:solidFill>
                <a:schemeClr val="tx1"/>
              </a:solidFill>
            </a:endParaRPr>
          </a:p>
        </p:txBody>
      </p:sp>
      <p:sp>
        <p:nvSpPr>
          <p:cNvPr id="2" name="Title 1"/>
          <p:cNvSpPr>
            <a:spLocks noGrp="1"/>
          </p:cNvSpPr>
          <p:nvPr>
            <p:ph type="ctrTitle"/>
          </p:nvPr>
        </p:nvSpPr>
        <p:spPr>
          <a:xfrm>
            <a:off x="3886200" y="1066800"/>
            <a:ext cx="4876800" cy="1981200"/>
          </a:xfrm>
        </p:spPr>
        <p:txBody>
          <a:bodyPr>
            <a:normAutofit fontScale="90000"/>
          </a:bodyPr>
          <a:lstStyle/>
          <a:p>
            <a:pPr eaLnBrk="1" fontAlgn="auto" hangingPunct="1">
              <a:spcAft>
                <a:spcPts val="0"/>
              </a:spcAft>
              <a:defRPr/>
            </a:pPr>
            <a:r>
              <a:rPr lang="en-US" sz="4800" dirty="0" smtClean="0"/>
              <a:t>Auditor 101_301</a:t>
            </a: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endParaRPr lang="en-US" sz="2400" b="1" dirty="0"/>
          </a:p>
        </p:txBody>
      </p:sp>
      <p:pic>
        <p:nvPicPr>
          <p:cNvPr id="14339" name="Picture 5" descr="Bullseye : Welcome target concept"/>
          <p:cNvPicPr>
            <a:picLocks noChangeAspect="1" noChangeArrowheads="1"/>
          </p:cNvPicPr>
          <p:nvPr/>
        </p:nvPicPr>
        <p:blipFill>
          <a:blip r:embed="rId2"/>
          <a:srcRect/>
          <a:stretch>
            <a:fillRect/>
          </a:stretch>
        </p:blipFill>
        <p:spPr bwMode="auto">
          <a:xfrm>
            <a:off x="381000" y="433388"/>
            <a:ext cx="3300413" cy="3300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3"/>
          <p:cNvSpPr>
            <a:spLocks noGrp="1"/>
          </p:cNvSpPr>
          <p:nvPr>
            <p:ph type="title"/>
          </p:nvPr>
        </p:nvSpPr>
        <p:spPr/>
        <p:txBody>
          <a:bodyPr/>
          <a:lstStyle/>
          <a:p>
            <a:pPr eaLnBrk="1" hangingPunct="1"/>
            <a:endParaRPr lang="en-US" smtClean="0"/>
          </a:p>
        </p:txBody>
      </p:sp>
      <p:sp>
        <p:nvSpPr>
          <p:cNvPr id="23554" name="Text Placeholder 4"/>
          <p:cNvSpPr>
            <a:spLocks noGrp="1"/>
          </p:cNvSpPr>
          <p:nvPr>
            <p:ph type="body" idx="2"/>
          </p:nvPr>
        </p:nvSpPr>
        <p:spPr/>
        <p:txBody>
          <a:bodyPr/>
          <a:lstStyle/>
          <a:p>
            <a:pPr eaLnBrk="1" hangingPunct="1"/>
            <a:endParaRPr lang="en-US" smtClean="0"/>
          </a:p>
        </p:txBody>
      </p:sp>
      <p:sp>
        <p:nvSpPr>
          <p:cNvPr id="23555" name="Content Placeholder 2"/>
          <p:cNvSpPr>
            <a:spLocks noGrp="1"/>
          </p:cNvSpPr>
          <p:nvPr>
            <p:ph sz="quarter" idx="1"/>
          </p:nvPr>
        </p:nvSpPr>
        <p:spPr/>
        <p:txBody>
          <a:bodyPr/>
          <a:lstStyle/>
          <a:p>
            <a:pPr marL="0" indent="0" algn="ctr" eaLnBrk="1" hangingPunct="1">
              <a:buFont typeface="Wingdings 2" pitchFamily="18" charset="2"/>
              <a:buNone/>
            </a:pPr>
            <a:endParaRPr lang="en-US" sz="3200" dirty="0" smtClean="0"/>
          </a:p>
          <a:p>
            <a:pPr marL="0" indent="0" algn="ctr" eaLnBrk="1" hangingPunct="1">
              <a:buFont typeface="Wingdings 2" pitchFamily="18" charset="2"/>
              <a:buNone/>
            </a:pPr>
            <a:r>
              <a:rPr lang="en-US" sz="4800" dirty="0" smtClean="0"/>
              <a:t>Let’s test your knowledge</a:t>
            </a:r>
          </a:p>
        </p:txBody>
      </p:sp>
      <p:pic>
        <p:nvPicPr>
          <p:cNvPr id="23556" name="Picture 5" descr="j0301252"/>
          <p:cNvPicPr>
            <a:picLocks noChangeAspect="1" noChangeArrowheads="1"/>
          </p:cNvPicPr>
          <p:nvPr/>
        </p:nvPicPr>
        <p:blipFill>
          <a:blip r:embed="rId2"/>
          <a:srcRect/>
          <a:stretch>
            <a:fillRect/>
          </a:stretch>
        </p:blipFill>
        <p:spPr bwMode="auto">
          <a:xfrm>
            <a:off x="4962525" y="3505200"/>
            <a:ext cx="1830388" cy="1565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152400" y="76200"/>
            <a:ext cx="8915400" cy="1219200"/>
          </a:xfrm>
        </p:spPr>
        <p:txBody>
          <a:bodyPr/>
          <a:lstStyle/>
          <a:p>
            <a:pPr eaLnBrk="1" hangingPunct="1"/>
            <a:r>
              <a:rPr lang="en-US" sz="3200" b="1" smtClean="0">
                <a:solidFill>
                  <a:schemeClr val="accent1"/>
                </a:solidFill>
              </a:rPr>
              <a:t>Which of the following terms are correct?</a:t>
            </a:r>
            <a:br>
              <a:rPr lang="en-US" sz="3200" b="1" smtClean="0">
                <a:solidFill>
                  <a:schemeClr val="accent1"/>
                </a:solidFill>
              </a:rPr>
            </a:br>
            <a:endParaRPr lang="en-US" sz="2000" smtClean="0">
              <a:solidFill>
                <a:schemeClr val="accent1"/>
              </a:solidFill>
            </a:endParaRPr>
          </a:p>
        </p:txBody>
      </p:sp>
      <p:sp>
        <p:nvSpPr>
          <p:cNvPr id="3" name="Content Placeholder 2"/>
          <p:cNvSpPr>
            <a:spLocks noGrp="1"/>
          </p:cNvSpPr>
          <p:nvPr>
            <p:ph sz="quarter" idx="1"/>
          </p:nvPr>
        </p:nvSpPr>
        <p:spPr>
          <a:xfrm>
            <a:off x="301625" y="1905000"/>
            <a:ext cx="8504238" cy="4194175"/>
          </a:xfrm>
        </p:spPr>
        <p:txBody>
          <a:bodyPr>
            <a:normAutofit/>
          </a:bodyPr>
          <a:lstStyle/>
          <a:p>
            <a:pPr marL="274320" indent="-274320" eaLnBrk="1" fontAlgn="auto" hangingPunct="1">
              <a:spcAft>
                <a:spcPts val="0"/>
              </a:spcAft>
              <a:buFont typeface="Wingdings 2"/>
              <a:buChar char=""/>
              <a:defRPr/>
            </a:pPr>
            <a:endParaRPr lang="en-US" sz="2800" dirty="0" smtClean="0">
              <a:latin typeface="Albertus Extra Bold" pitchFamily="34" charset="0"/>
            </a:endParaRPr>
          </a:p>
          <a:p>
            <a:pPr marL="0" indent="0" eaLnBrk="1" fontAlgn="auto" hangingPunct="1">
              <a:spcAft>
                <a:spcPts val="0"/>
              </a:spcAft>
              <a:buFont typeface="Wingdings 2"/>
              <a:buNone/>
              <a:defRPr/>
            </a:pPr>
            <a:r>
              <a:rPr lang="en-US" sz="3200" dirty="0" smtClean="0"/>
              <a:t>A</a:t>
            </a:r>
            <a:r>
              <a:rPr lang="en-US" sz="3200" dirty="0"/>
              <a:t>. IRP Registrant</a:t>
            </a:r>
          </a:p>
          <a:p>
            <a:pPr marL="0" indent="0" eaLnBrk="1" fontAlgn="auto" hangingPunct="1">
              <a:spcAft>
                <a:spcPts val="0"/>
              </a:spcAft>
              <a:buFont typeface="Wingdings 2"/>
              <a:buNone/>
              <a:defRPr/>
            </a:pPr>
            <a:r>
              <a:rPr lang="en-US" sz="3200" dirty="0"/>
              <a:t>B. IFTA Carrier</a:t>
            </a:r>
          </a:p>
          <a:p>
            <a:pPr marL="0" indent="0" eaLnBrk="1" fontAlgn="auto" hangingPunct="1">
              <a:spcAft>
                <a:spcPts val="0"/>
              </a:spcAft>
              <a:buFont typeface="Wingdings 2"/>
              <a:buNone/>
              <a:defRPr/>
            </a:pPr>
            <a:r>
              <a:rPr lang="en-US" sz="3200" dirty="0"/>
              <a:t>C. IRP Licensee</a:t>
            </a:r>
          </a:p>
          <a:p>
            <a:pPr marL="0" indent="0" eaLnBrk="1" fontAlgn="auto" hangingPunct="1">
              <a:spcAft>
                <a:spcPts val="0"/>
              </a:spcAft>
              <a:buFont typeface="Wingdings 2"/>
              <a:buNone/>
              <a:defRPr/>
            </a:pPr>
            <a:r>
              <a:rPr lang="en-US" sz="3200" dirty="0"/>
              <a:t>D. IFTA Licensee</a:t>
            </a:r>
          </a:p>
          <a:p>
            <a:pPr marL="0" indent="0" eaLnBrk="1" fontAlgn="auto" hangingPunct="1">
              <a:spcAft>
                <a:spcPts val="0"/>
              </a:spcAft>
              <a:buFont typeface="Wingdings 2"/>
              <a:buNone/>
              <a:defRPr/>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eaLnBrk="1" hangingPunct="1"/>
            <a:r>
              <a:rPr lang="en-US" sz="3600" b="1" smtClean="0">
                <a:solidFill>
                  <a:schemeClr val="accent1"/>
                </a:solidFill>
              </a:rPr>
              <a:t>A &amp; D</a:t>
            </a:r>
            <a:endParaRPr lang="en-US" b="1" smtClean="0">
              <a:solidFill>
                <a:schemeClr val="accent1"/>
              </a:solidFill>
            </a:endParaRPr>
          </a:p>
        </p:txBody>
      </p:sp>
      <p:sp>
        <p:nvSpPr>
          <p:cNvPr id="25602" name="Content Placeholder 2"/>
          <p:cNvSpPr>
            <a:spLocks noGrp="1"/>
          </p:cNvSpPr>
          <p:nvPr>
            <p:ph sz="quarter" idx="1"/>
          </p:nvPr>
        </p:nvSpPr>
        <p:spPr>
          <a:xfrm>
            <a:off x="301625" y="1527175"/>
            <a:ext cx="8504238" cy="4572000"/>
          </a:xfrm>
        </p:spPr>
        <p:txBody>
          <a:bodyPr/>
          <a:lstStyle/>
          <a:p>
            <a:pPr marL="0" indent="0" eaLnBrk="1" hangingPunct="1">
              <a:buFont typeface="Wingdings 2" pitchFamily="18" charset="2"/>
              <a:buNone/>
            </a:pPr>
            <a:r>
              <a:rPr lang="en-US" sz="3200" u="sng" dirty="0" smtClean="0"/>
              <a:t>The Plan Article II</a:t>
            </a:r>
          </a:p>
          <a:p>
            <a:pPr marL="0" indent="0" eaLnBrk="1" hangingPunct="1">
              <a:buFont typeface="Wingdings 2" pitchFamily="18" charset="2"/>
              <a:buNone/>
            </a:pPr>
            <a:r>
              <a:rPr lang="en-US" sz="3200" b="1" dirty="0" smtClean="0"/>
              <a:t>“Registrant”</a:t>
            </a:r>
            <a:r>
              <a:rPr lang="en-US" sz="3200" dirty="0" smtClean="0"/>
              <a:t> means a person in whose name a properly registered vehicle is registered.</a:t>
            </a:r>
          </a:p>
          <a:p>
            <a:pPr marL="0" indent="0" eaLnBrk="1" hangingPunct="1">
              <a:buFont typeface="Wingdings 2" pitchFamily="18" charset="2"/>
              <a:buNone/>
            </a:pPr>
            <a:endParaRPr lang="en-US" sz="3200" dirty="0" smtClean="0"/>
          </a:p>
          <a:p>
            <a:pPr marL="0" indent="0" eaLnBrk="1" hangingPunct="1">
              <a:buFont typeface="Wingdings 2" pitchFamily="18" charset="2"/>
              <a:buNone/>
            </a:pPr>
            <a:r>
              <a:rPr lang="en-US" sz="3200" u="sng" dirty="0" smtClean="0"/>
              <a:t>The Agreement R236</a:t>
            </a:r>
          </a:p>
          <a:p>
            <a:pPr marL="0" indent="0" eaLnBrk="1" hangingPunct="1">
              <a:buFont typeface="Wingdings 2" pitchFamily="18" charset="2"/>
              <a:buNone/>
            </a:pPr>
            <a:r>
              <a:rPr lang="en-US" sz="3200" b="1" dirty="0" smtClean="0"/>
              <a:t>“Licensee”</a:t>
            </a:r>
            <a:r>
              <a:rPr lang="en-US" sz="3200" dirty="0" smtClean="0"/>
              <a:t> means a person who holds an </a:t>
            </a:r>
            <a:r>
              <a:rPr lang="en-US" sz="3200" dirty="0" err="1" smtClean="0"/>
              <a:t>uncancelled</a:t>
            </a:r>
            <a:r>
              <a:rPr lang="en-US" sz="3200" dirty="0" smtClean="0"/>
              <a:t> Agreement license issued by the base jurisdiction.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Placeholder 5"/>
          <p:cNvSpPr>
            <a:spLocks noGrp="1"/>
          </p:cNvSpPr>
          <p:nvPr>
            <p:ph type="body" idx="2"/>
          </p:nvPr>
        </p:nvSpPr>
        <p:spPr>
          <a:xfrm>
            <a:off x="152400" y="990600"/>
            <a:ext cx="2743200" cy="5135563"/>
          </a:xfrm>
        </p:spPr>
        <p:txBody>
          <a:bodyPr/>
          <a:lstStyle/>
          <a:p>
            <a:pPr eaLnBrk="1" hangingPunct="1"/>
            <a:r>
              <a:rPr lang="en-US" sz="2600" b="1" smtClean="0">
                <a:solidFill>
                  <a:schemeClr val="bg1"/>
                </a:solidFill>
              </a:rPr>
              <a:t>Which of the IFTA governing documents details the Licensee’s specific recordkeeping requirements?</a:t>
            </a:r>
            <a:endParaRPr lang="en-US" sz="2600" smtClean="0">
              <a:solidFill>
                <a:schemeClr val="bg1"/>
              </a:solidFill>
            </a:endParaRPr>
          </a:p>
        </p:txBody>
      </p:sp>
      <p:sp>
        <p:nvSpPr>
          <p:cNvPr id="5" name="Content Placeholder 4"/>
          <p:cNvSpPr>
            <a:spLocks noGrp="1"/>
          </p:cNvSpPr>
          <p:nvPr>
            <p:ph sz="quarter" idx="1"/>
          </p:nvPr>
        </p:nvSpPr>
        <p:spPr/>
        <p:txBody>
          <a:bodyPr anchor="ctr">
            <a:normAutofit/>
          </a:bodyPr>
          <a:lstStyle/>
          <a:p>
            <a:pPr marL="0" indent="0" eaLnBrk="1" fontAlgn="auto" hangingPunct="1">
              <a:lnSpc>
                <a:spcPct val="90000"/>
              </a:lnSpc>
              <a:spcAft>
                <a:spcPts val="0"/>
              </a:spcAft>
              <a:buFont typeface="Wingdings 2"/>
              <a:buNone/>
              <a:defRPr/>
            </a:pPr>
            <a:r>
              <a:rPr lang="en-US" sz="3200" b="1" dirty="0"/>
              <a:t>A.  Articles of Agreement</a:t>
            </a:r>
          </a:p>
          <a:p>
            <a:pPr marL="0" indent="0" eaLnBrk="1" fontAlgn="auto" hangingPunct="1">
              <a:lnSpc>
                <a:spcPct val="90000"/>
              </a:lnSpc>
              <a:spcAft>
                <a:spcPts val="0"/>
              </a:spcAft>
              <a:buFont typeface="Wingdings 2"/>
              <a:buNone/>
              <a:defRPr/>
            </a:pPr>
            <a:r>
              <a:rPr lang="en-US" sz="3200" b="1" dirty="0"/>
              <a:t>B.  Procedures Manual</a:t>
            </a:r>
          </a:p>
          <a:p>
            <a:pPr marL="0" indent="0" eaLnBrk="1" fontAlgn="auto" hangingPunct="1">
              <a:lnSpc>
                <a:spcPct val="90000"/>
              </a:lnSpc>
              <a:spcAft>
                <a:spcPts val="0"/>
              </a:spcAft>
              <a:buFont typeface="Wingdings 2"/>
              <a:buNone/>
              <a:defRPr/>
            </a:pPr>
            <a:r>
              <a:rPr lang="en-US" sz="3200" b="1" dirty="0"/>
              <a:t>C.  Audit Manual</a:t>
            </a:r>
          </a:p>
          <a:p>
            <a:pPr marL="274320" indent="-274320" eaLnBrk="1" fontAlgn="auto" hangingPunct="1">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Placeholder 5"/>
          <p:cNvSpPr>
            <a:spLocks noGrp="1"/>
          </p:cNvSpPr>
          <p:nvPr>
            <p:ph type="body" idx="2"/>
          </p:nvPr>
        </p:nvSpPr>
        <p:spPr>
          <a:xfrm>
            <a:off x="228600" y="1371600"/>
            <a:ext cx="2590800" cy="4144963"/>
          </a:xfrm>
        </p:spPr>
        <p:txBody>
          <a:bodyPr/>
          <a:lstStyle/>
          <a:p>
            <a:pPr eaLnBrk="1" hangingPunct="1"/>
            <a:r>
              <a:rPr lang="en-US" sz="3200" b="1" dirty="0" smtClean="0">
                <a:solidFill>
                  <a:schemeClr val="bg1"/>
                </a:solidFill>
              </a:rPr>
              <a:t>A. IFTA Articles of Agreement</a:t>
            </a:r>
            <a:endParaRPr lang="en-US" sz="3200" dirty="0" smtClean="0">
              <a:solidFill>
                <a:schemeClr val="bg1"/>
              </a:solidFill>
            </a:endParaRPr>
          </a:p>
        </p:txBody>
      </p:sp>
      <p:sp>
        <p:nvSpPr>
          <p:cNvPr id="27651" name="Content Placeholder 4"/>
          <p:cNvSpPr>
            <a:spLocks noGrp="1"/>
          </p:cNvSpPr>
          <p:nvPr>
            <p:ph sz="quarter" idx="1"/>
          </p:nvPr>
        </p:nvSpPr>
        <p:spPr>
          <a:xfrm>
            <a:off x="3124200" y="533400"/>
            <a:ext cx="5791200" cy="5943600"/>
          </a:xfrm>
        </p:spPr>
        <p:txBody>
          <a:bodyPr anchor="ctr"/>
          <a:lstStyle/>
          <a:p>
            <a:pPr marL="0" indent="0" eaLnBrk="1" hangingPunct="1">
              <a:buFont typeface="Wingdings 2" pitchFamily="18" charset="2"/>
              <a:buNone/>
            </a:pPr>
            <a:endParaRPr lang="en-US" sz="3000" dirty="0" smtClean="0"/>
          </a:p>
          <a:p>
            <a:pPr marL="0" indent="0" eaLnBrk="1" hangingPunct="1">
              <a:buFont typeface="Wingdings 2" pitchFamily="18" charset="2"/>
              <a:buNone/>
            </a:pPr>
            <a:r>
              <a:rPr lang="en-US" sz="3000" dirty="0" smtClean="0"/>
              <a:t>It states in the Agreement R700:</a:t>
            </a:r>
          </a:p>
          <a:p>
            <a:pPr marL="0" indent="0" eaLnBrk="1" hangingPunct="1">
              <a:buFont typeface="Wingdings 2" pitchFamily="18" charset="2"/>
              <a:buNone/>
            </a:pPr>
            <a:r>
              <a:rPr lang="en-US" sz="3000" dirty="0" smtClean="0"/>
              <a:t>Every licensee shall maintain records to substantiate information reported on the tax returns.  Operational records shall be maintained or be made available for audit in the base jurisdiction.  Recordkeeping requirements shall be specified in the </a:t>
            </a:r>
            <a:r>
              <a:rPr lang="en-US" sz="3000" b="1" i="1" dirty="0" smtClean="0"/>
              <a:t>IFTA Procedures Manual (P540.200 Distance Records)</a:t>
            </a:r>
          </a:p>
          <a:p>
            <a:pPr marL="0" indent="0" eaLnBrk="1" hangingPunct="1">
              <a:buFont typeface="Wingdings 2" pitchFamily="18" charset="2"/>
              <a:buNone/>
            </a:pPr>
            <a:endParaRPr lang="en-US" sz="2800" b="1" i="1"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4"/>
          <p:cNvSpPr>
            <a:spLocks noGrp="1"/>
          </p:cNvSpPr>
          <p:nvPr>
            <p:ph type="title"/>
          </p:nvPr>
        </p:nvSpPr>
        <p:spPr>
          <a:xfrm>
            <a:off x="301625" y="228600"/>
            <a:ext cx="8534400" cy="758825"/>
          </a:xfrm>
        </p:spPr>
        <p:txBody>
          <a:bodyPr/>
          <a:lstStyle/>
          <a:p>
            <a:pPr eaLnBrk="1" hangingPunct="1"/>
            <a:endParaRPr lang="en-US" smtClean="0"/>
          </a:p>
        </p:txBody>
      </p:sp>
      <p:sp>
        <p:nvSpPr>
          <p:cNvPr id="29698" name="Content Placeholder 5"/>
          <p:cNvSpPr>
            <a:spLocks noGrp="1"/>
          </p:cNvSpPr>
          <p:nvPr>
            <p:ph sz="half" idx="1"/>
          </p:nvPr>
        </p:nvSpPr>
        <p:spPr>
          <a:xfrm>
            <a:off x="301625" y="1371600"/>
            <a:ext cx="4038600" cy="4681538"/>
          </a:xfrm>
        </p:spPr>
        <p:txBody>
          <a:bodyPr/>
          <a:lstStyle/>
          <a:p>
            <a:pPr marL="0" indent="0" algn="ctr" eaLnBrk="1" hangingPunct="1">
              <a:buFont typeface="Wingdings 2" pitchFamily="18" charset="2"/>
              <a:buNone/>
            </a:pPr>
            <a:endParaRPr lang="en-US" sz="3200" dirty="0" smtClean="0"/>
          </a:p>
          <a:p>
            <a:pPr marL="0" indent="0" algn="ctr" eaLnBrk="1" hangingPunct="1">
              <a:buFont typeface="Wingdings 2" pitchFamily="18" charset="2"/>
              <a:buNone/>
            </a:pPr>
            <a:r>
              <a:rPr lang="en-US" sz="3200" dirty="0" smtClean="0"/>
              <a:t>Which of the IRP governing documents details the Registrant’s specific recordkeeping requirements?</a:t>
            </a:r>
          </a:p>
        </p:txBody>
      </p:sp>
      <p:sp>
        <p:nvSpPr>
          <p:cNvPr id="7" name="Content Placeholder 6"/>
          <p:cNvSpPr>
            <a:spLocks noGrp="1"/>
          </p:cNvSpPr>
          <p:nvPr>
            <p:ph sz="half" idx="2"/>
          </p:nvPr>
        </p:nvSpPr>
        <p:spPr>
          <a:xfrm>
            <a:off x="4800600" y="1371600"/>
            <a:ext cx="4038600" cy="4681538"/>
          </a:xfrm>
        </p:spPr>
        <p:txBody>
          <a:bodyPr anchor="ctr">
            <a:normAutofit/>
          </a:bodyPr>
          <a:lstStyle/>
          <a:p>
            <a:pPr marL="0" indent="0" eaLnBrk="1" fontAlgn="auto" hangingPunct="1">
              <a:lnSpc>
                <a:spcPct val="90000"/>
              </a:lnSpc>
              <a:spcAft>
                <a:spcPts val="0"/>
              </a:spcAft>
              <a:buFont typeface="Wingdings 2"/>
              <a:buNone/>
              <a:defRPr/>
            </a:pPr>
            <a:r>
              <a:rPr lang="en-US" sz="3200" dirty="0"/>
              <a:t>A. The Plan</a:t>
            </a:r>
          </a:p>
          <a:p>
            <a:pPr marL="514350" indent="-514350" eaLnBrk="1" fontAlgn="auto" hangingPunct="1">
              <a:lnSpc>
                <a:spcPct val="90000"/>
              </a:lnSpc>
              <a:spcAft>
                <a:spcPts val="0"/>
              </a:spcAft>
              <a:buFont typeface="Wingdings 2"/>
              <a:buNone/>
              <a:defRPr/>
            </a:pPr>
            <a:r>
              <a:rPr lang="en-US" sz="3200" dirty="0"/>
              <a:t>B. Audit Procedures </a:t>
            </a:r>
            <a:r>
              <a:rPr lang="en-US" sz="3200" dirty="0" smtClean="0"/>
              <a:t>Manual</a:t>
            </a:r>
            <a:endParaRPr lang="en-US" sz="3200" dirty="0"/>
          </a:p>
          <a:p>
            <a:pPr marL="514350" indent="-514350" eaLnBrk="1" fontAlgn="auto" hangingPunct="1">
              <a:lnSpc>
                <a:spcPct val="90000"/>
              </a:lnSpc>
              <a:spcAft>
                <a:spcPts val="0"/>
              </a:spcAft>
              <a:buFont typeface="Wingdings 2"/>
              <a:buNone/>
              <a:defRPr/>
            </a:pPr>
            <a:r>
              <a:rPr lang="en-US" sz="3200" dirty="0"/>
              <a:t>C. Best Practices </a:t>
            </a:r>
            <a:r>
              <a:rPr lang="en-US" sz="3200" dirty="0" smtClean="0"/>
              <a:t>Guide</a:t>
            </a:r>
            <a:endParaRPr lang="en-US" sz="3200" dirty="0"/>
          </a:p>
          <a:p>
            <a:pPr marL="274320" indent="-274320" eaLnBrk="1" fontAlgn="auto" hangingPunct="1">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nchor="ctr"/>
          <a:lstStyle/>
          <a:p>
            <a:pPr marL="0" indent="0" algn="ctr">
              <a:buNone/>
            </a:pPr>
            <a:r>
              <a:rPr lang="en-US" sz="3200" dirty="0" smtClean="0"/>
              <a:t>A. The Plan</a:t>
            </a:r>
            <a:endParaRPr lang="en-US" sz="3200" dirty="0"/>
          </a:p>
        </p:txBody>
      </p:sp>
      <p:sp>
        <p:nvSpPr>
          <p:cNvPr id="4" name="Content Placeholder 3"/>
          <p:cNvSpPr>
            <a:spLocks noGrp="1"/>
          </p:cNvSpPr>
          <p:nvPr>
            <p:ph sz="half" idx="2"/>
          </p:nvPr>
        </p:nvSpPr>
        <p:spPr>
          <a:xfrm>
            <a:off x="4572000" y="1295400"/>
            <a:ext cx="4419600" cy="5334000"/>
          </a:xfrm>
        </p:spPr>
        <p:txBody>
          <a:bodyPr/>
          <a:lstStyle/>
          <a:p>
            <a:pPr marL="0" indent="0" eaLnBrk="1" fontAlgn="auto" hangingPunct="1">
              <a:spcAft>
                <a:spcPts val="0"/>
              </a:spcAft>
              <a:buFont typeface="Wingdings 2"/>
              <a:buNone/>
              <a:defRPr/>
            </a:pPr>
            <a:r>
              <a:rPr lang="en-US" sz="2800" dirty="0"/>
              <a:t>Article X; 1010 Contents of Records</a:t>
            </a:r>
          </a:p>
          <a:p>
            <a:pPr marL="548640" lvl="1" indent="-274320" eaLnBrk="1" fontAlgn="auto" hangingPunct="1">
              <a:spcAft>
                <a:spcPts val="0"/>
              </a:spcAft>
              <a:buClr>
                <a:srgbClr val="FF6600"/>
              </a:buClr>
              <a:buFont typeface="Georgia" panose="02040502050405020303" pitchFamily="18" charset="0"/>
              <a:buChar char="●"/>
              <a:defRPr/>
            </a:pPr>
            <a:r>
              <a:rPr lang="en-US" sz="2000" dirty="0">
                <a:solidFill>
                  <a:schemeClr val="tx1"/>
                </a:solidFill>
              </a:rPr>
              <a:t>Beginning &amp; ending dates </a:t>
            </a:r>
            <a:endParaRPr lang="en-US" sz="2000" dirty="0" smtClean="0">
              <a:solidFill>
                <a:schemeClr val="tx1"/>
              </a:solidFill>
            </a:endParaRPr>
          </a:p>
          <a:p>
            <a:pPr marL="548640" lvl="1" indent="-274320" eaLnBrk="1" fontAlgn="auto" hangingPunct="1">
              <a:spcAft>
                <a:spcPts val="0"/>
              </a:spcAft>
              <a:buClr>
                <a:srgbClr val="FF6600"/>
              </a:buClr>
              <a:buFont typeface="Georgia" panose="02040502050405020303" pitchFamily="18" charset="0"/>
              <a:buChar char="●"/>
              <a:defRPr/>
            </a:pPr>
            <a:r>
              <a:rPr lang="en-US" sz="2000" dirty="0" smtClean="0">
                <a:solidFill>
                  <a:schemeClr val="tx1"/>
                </a:solidFill>
              </a:rPr>
              <a:t>Origin </a:t>
            </a:r>
            <a:r>
              <a:rPr lang="en-US" sz="2000" dirty="0">
                <a:solidFill>
                  <a:schemeClr val="tx1"/>
                </a:solidFill>
              </a:rPr>
              <a:t>&amp; destination </a:t>
            </a:r>
          </a:p>
          <a:p>
            <a:pPr marL="548640" lvl="1" indent="-274320" eaLnBrk="1" fontAlgn="auto" hangingPunct="1">
              <a:spcAft>
                <a:spcPts val="0"/>
              </a:spcAft>
              <a:buClr>
                <a:srgbClr val="FF6600"/>
              </a:buClr>
              <a:buFont typeface="Georgia" panose="02040502050405020303" pitchFamily="18" charset="0"/>
              <a:buChar char="●"/>
              <a:defRPr/>
            </a:pPr>
            <a:r>
              <a:rPr lang="en-US" sz="2000" dirty="0">
                <a:solidFill>
                  <a:schemeClr val="tx1"/>
                </a:solidFill>
              </a:rPr>
              <a:t>Route of travel</a:t>
            </a:r>
          </a:p>
          <a:p>
            <a:pPr marL="548640" lvl="1" indent="-274320" eaLnBrk="1" fontAlgn="auto" hangingPunct="1">
              <a:spcAft>
                <a:spcPts val="0"/>
              </a:spcAft>
              <a:buClr>
                <a:srgbClr val="FF6600"/>
              </a:buClr>
              <a:buFont typeface="Georgia" panose="02040502050405020303" pitchFamily="18" charset="0"/>
              <a:buChar char="●"/>
              <a:defRPr/>
            </a:pPr>
            <a:r>
              <a:rPr lang="en-US" sz="2000" dirty="0">
                <a:solidFill>
                  <a:schemeClr val="tx1"/>
                </a:solidFill>
              </a:rPr>
              <a:t>Beginning &amp; ending reading from the odometer, </a:t>
            </a:r>
            <a:r>
              <a:rPr lang="en-US" sz="2000" dirty="0" err="1">
                <a:solidFill>
                  <a:schemeClr val="tx1"/>
                </a:solidFill>
              </a:rPr>
              <a:t>hubodometer</a:t>
            </a:r>
            <a:r>
              <a:rPr lang="en-US" sz="2000" dirty="0">
                <a:solidFill>
                  <a:schemeClr val="tx1"/>
                </a:solidFill>
              </a:rPr>
              <a:t>, engine control module (ECM), or any similar device for the trip</a:t>
            </a:r>
          </a:p>
          <a:p>
            <a:pPr marL="548640" lvl="1" indent="-274320" eaLnBrk="1" fontAlgn="auto" hangingPunct="1">
              <a:spcAft>
                <a:spcPts val="0"/>
              </a:spcAft>
              <a:buClr>
                <a:srgbClr val="FF6600"/>
              </a:buClr>
              <a:buFont typeface="Georgia" panose="02040502050405020303" pitchFamily="18" charset="0"/>
              <a:buChar char="●"/>
              <a:defRPr/>
            </a:pPr>
            <a:r>
              <a:rPr lang="en-US" sz="2000" dirty="0">
                <a:solidFill>
                  <a:schemeClr val="tx1"/>
                </a:solidFill>
              </a:rPr>
              <a:t>Total distance</a:t>
            </a:r>
          </a:p>
          <a:p>
            <a:pPr marL="548640" lvl="1" indent="-274320" eaLnBrk="1" fontAlgn="auto" hangingPunct="1">
              <a:spcAft>
                <a:spcPts val="0"/>
              </a:spcAft>
              <a:buClr>
                <a:srgbClr val="FF6600"/>
              </a:buClr>
              <a:buFont typeface="Georgia" panose="02040502050405020303" pitchFamily="18" charset="0"/>
              <a:buChar char="●"/>
              <a:defRPr/>
            </a:pPr>
            <a:r>
              <a:rPr lang="en-US" sz="2000" dirty="0">
                <a:solidFill>
                  <a:schemeClr val="tx1"/>
                </a:solidFill>
              </a:rPr>
              <a:t>Distance traveled in each jurisdiction</a:t>
            </a:r>
          </a:p>
          <a:p>
            <a:pPr marL="548640" lvl="1" indent="-274320" eaLnBrk="1" fontAlgn="auto" hangingPunct="1">
              <a:spcAft>
                <a:spcPts val="0"/>
              </a:spcAft>
              <a:buClr>
                <a:srgbClr val="FF6600"/>
              </a:buClr>
              <a:buFont typeface="Georgia" panose="02040502050405020303" pitchFamily="18" charset="0"/>
              <a:buChar char="●"/>
              <a:defRPr/>
            </a:pPr>
            <a:r>
              <a:rPr lang="en-US" sz="2000" dirty="0">
                <a:solidFill>
                  <a:schemeClr val="tx1"/>
                </a:solidFill>
              </a:rPr>
              <a:t>Vehicle ID number or unit number</a:t>
            </a:r>
          </a:p>
          <a:p>
            <a:endParaRPr lang="en-US" dirty="0"/>
          </a:p>
        </p:txBody>
      </p:sp>
    </p:spTree>
    <p:extLst>
      <p:ext uri="{BB962C8B-B14F-4D97-AF65-F5344CB8AC3E}">
        <p14:creationId xmlns:p14="http://schemas.microsoft.com/office/powerpoint/2010/main" val="588725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p:txBody>
          <a:bodyPr>
            <a:normAutofit/>
          </a:bodyPr>
          <a:lstStyle/>
          <a:p>
            <a:pPr algn="l" eaLnBrk="1" fontAlgn="auto" hangingPunct="1">
              <a:lnSpc>
                <a:spcPct val="90000"/>
              </a:lnSpc>
              <a:spcAft>
                <a:spcPts val="0"/>
              </a:spcAft>
              <a:buFont typeface="Wingdings 2"/>
              <a:buNone/>
              <a:defRPr/>
            </a:pPr>
            <a:r>
              <a:rPr lang="en-US" sz="3200" b="0" dirty="0">
                <a:solidFill>
                  <a:schemeClr val="tx1"/>
                </a:solidFill>
              </a:rPr>
              <a:t>A. </a:t>
            </a:r>
            <a:r>
              <a:rPr lang="en-US" sz="3200" b="0" cap="none" dirty="0" smtClean="0">
                <a:solidFill>
                  <a:schemeClr val="tx1"/>
                </a:solidFill>
              </a:rPr>
              <a:t>True</a:t>
            </a:r>
          </a:p>
          <a:p>
            <a:pPr algn="l" eaLnBrk="1" fontAlgn="auto" hangingPunct="1">
              <a:lnSpc>
                <a:spcPct val="90000"/>
              </a:lnSpc>
              <a:spcAft>
                <a:spcPts val="0"/>
              </a:spcAft>
              <a:buFont typeface="Wingdings 2"/>
              <a:buNone/>
              <a:defRPr/>
            </a:pPr>
            <a:r>
              <a:rPr lang="en-US" sz="3200" b="0" cap="none" dirty="0" smtClean="0">
                <a:solidFill>
                  <a:schemeClr val="tx1"/>
                </a:solidFill>
              </a:rPr>
              <a:t>B. False</a:t>
            </a:r>
          </a:p>
          <a:p>
            <a:pPr eaLnBrk="1" fontAlgn="auto" hangingPunct="1">
              <a:spcAft>
                <a:spcPts val="0"/>
              </a:spcAft>
              <a:buFont typeface="Wingdings 2"/>
              <a:buNone/>
              <a:defRPr/>
            </a:pPr>
            <a:endParaRPr lang="en-US" dirty="0"/>
          </a:p>
        </p:txBody>
      </p:sp>
      <p:sp>
        <p:nvSpPr>
          <p:cNvPr id="31746" name="Title 4"/>
          <p:cNvSpPr>
            <a:spLocks noGrp="1"/>
          </p:cNvSpPr>
          <p:nvPr>
            <p:ph type="ctrTitle"/>
          </p:nvPr>
        </p:nvSpPr>
        <p:spPr>
          <a:xfrm>
            <a:off x="152400" y="76200"/>
            <a:ext cx="8839200" cy="2133600"/>
          </a:xfrm>
        </p:spPr>
        <p:txBody>
          <a:bodyPr anchor="ctr"/>
          <a:lstStyle/>
          <a:p>
            <a:pPr eaLnBrk="1" hangingPunct="1"/>
            <a:r>
              <a:rPr lang="en-US" sz="2600" b="1" dirty="0" smtClean="0"/>
              <a:t>Licensees may be required to keep supporting documentation for their returns for longer than the customary four years from the due date of the return or the filing date whichever is later.</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en-US" sz="3600" b="1" smtClean="0">
                <a:solidFill>
                  <a:schemeClr val="accent1"/>
                </a:solidFill>
              </a:rPr>
              <a:t>A. True</a:t>
            </a:r>
            <a:endParaRPr lang="en-US" smtClean="0">
              <a:solidFill>
                <a:schemeClr val="accent1"/>
              </a:solidFill>
            </a:endParaRPr>
          </a:p>
        </p:txBody>
      </p:sp>
      <p:sp>
        <p:nvSpPr>
          <p:cNvPr id="3" name="Content Placeholder 2"/>
          <p:cNvSpPr>
            <a:spLocks noGrp="1"/>
          </p:cNvSpPr>
          <p:nvPr>
            <p:ph sz="quarter" idx="1"/>
          </p:nvPr>
        </p:nvSpPr>
        <p:spPr>
          <a:xfrm>
            <a:off x="301625" y="1527175"/>
            <a:ext cx="8504238" cy="4572000"/>
          </a:xfrm>
        </p:spPr>
        <p:txBody>
          <a:bodyPr>
            <a:normAutofit/>
          </a:bodyPr>
          <a:lstStyle/>
          <a:p>
            <a:pPr marL="0" indent="0" eaLnBrk="1" fontAlgn="auto" hangingPunct="1">
              <a:spcAft>
                <a:spcPts val="0"/>
              </a:spcAft>
              <a:buFont typeface="Wingdings 2"/>
              <a:buNone/>
              <a:defRPr/>
            </a:pPr>
            <a:r>
              <a:rPr lang="en-US" sz="3200" u="sng" dirty="0" smtClean="0"/>
              <a:t>IFTA Procedures Manual P510.200</a:t>
            </a:r>
            <a:endParaRPr lang="en-US" sz="3200" u="sng" dirty="0"/>
          </a:p>
          <a:p>
            <a:pPr marL="0" indent="0" eaLnBrk="1" fontAlgn="auto" hangingPunct="1">
              <a:spcAft>
                <a:spcPts val="0"/>
              </a:spcAft>
              <a:buFont typeface="Wingdings 2"/>
              <a:buNone/>
              <a:defRPr/>
            </a:pPr>
            <a:r>
              <a:rPr lang="en-US" sz="3200" dirty="0"/>
              <a:t>Failure to provide records demanded for audit purposes extends the 4 year record retention requirement until the records are provided.</a:t>
            </a:r>
          </a:p>
          <a:p>
            <a:pPr marL="274320" indent="-274320" eaLnBrk="1" fontAlgn="auto" hangingPunct="1">
              <a:spcAft>
                <a:spcPts val="0"/>
              </a:spcAft>
              <a:buFont typeface="Wingdings 2"/>
              <a:buChar char=""/>
              <a:defRPr/>
            </a:pP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52400" y="2743200"/>
            <a:ext cx="8458200" cy="3276600"/>
          </a:xfrm>
        </p:spPr>
        <p:txBody>
          <a:bodyPr anchor="ctr">
            <a:normAutofit/>
          </a:bodyPr>
          <a:lstStyle/>
          <a:p>
            <a:pPr marL="342900" algn="l" eaLnBrk="1" fontAlgn="auto" hangingPunct="1">
              <a:spcAft>
                <a:spcPts val="0"/>
              </a:spcAft>
              <a:buFont typeface="Wingdings 2"/>
              <a:buNone/>
              <a:defRPr/>
            </a:pPr>
            <a:r>
              <a:rPr lang="en-US" sz="2800" dirty="0">
                <a:solidFill>
                  <a:schemeClr val="tx1"/>
                </a:solidFill>
              </a:rPr>
              <a:t>A. </a:t>
            </a:r>
            <a:r>
              <a:rPr lang="en-US" sz="2800" cap="none" dirty="0" smtClean="0">
                <a:solidFill>
                  <a:schemeClr val="tx1"/>
                </a:solidFill>
              </a:rPr>
              <a:t>Route of Travel</a:t>
            </a:r>
            <a:endParaRPr lang="en-US" sz="2800" dirty="0">
              <a:solidFill>
                <a:schemeClr val="tx1"/>
              </a:solidFill>
            </a:endParaRPr>
          </a:p>
          <a:p>
            <a:pPr marL="914400" indent="-571500" algn="l" eaLnBrk="1" fontAlgn="auto" hangingPunct="1">
              <a:spcAft>
                <a:spcPts val="0"/>
              </a:spcAft>
              <a:buFont typeface="Wingdings 2"/>
              <a:buNone/>
              <a:defRPr/>
            </a:pPr>
            <a:r>
              <a:rPr lang="en-US" sz="2800" dirty="0">
                <a:solidFill>
                  <a:schemeClr val="tx1"/>
                </a:solidFill>
              </a:rPr>
              <a:t>B. </a:t>
            </a:r>
            <a:r>
              <a:rPr lang="en-US" sz="2800" cap="none" dirty="0" smtClean="0">
                <a:solidFill>
                  <a:schemeClr val="tx1"/>
                </a:solidFill>
              </a:rPr>
              <a:t>Unit number or vehicle ID number</a:t>
            </a:r>
            <a:endParaRPr lang="en-US" sz="2800" dirty="0">
              <a:solidFill>
                <a:schemeClr val="tx1"/>
              </a:solidFill>
            </a:endParaRPr>
          </a:p>
          <a:p>
            <a:pPr marL="971550" indent="-628650" algn="l" eaLnBrk="1" fontAlgn="auto" hangingPunct="1">
              <a:spcAft>
                <a:spcPts val="0"/>
              </a:spcAft>
              <a:buFont typeface="Wingdings 2"/>
              <a:buNone/>
              <a:defRPr/>
            </a:pPr>
            <a:r>
              <a:rPr lang="en-US" sz="2800" dirty="0">
                <a:solidFill>
                  <a:schemeClr val="tx1"/>
                </a:solidFill>
              </a:rPr>
              <a:t>C. </a:t>
            </a:r>
            <a:r>
              <a:rPr lang="en-US" sz="2800" cap="none" dirty="0" smtClean="0">
                <a:solidFill>
                  <a:schemeClr val="tx1"/>
                </a:solidFill>
              </a:rPr>
              <a:t>Odometer or Hubodometer reading </a:t>
            </a:r>
          </a:p>
          <a:p>
            <a:pPr marL="342900" algn="l" eaLnBrk="1" fontAlgn="auto" hangingPunct="1">
              <a:spcAft>
                <a:spcPts val="0"/>
              </a:spcAft>
              <a:buFont typeface="Wingdings 2"/>
              <a:buNone/>
              <a:defRPr/>
            </a:pPr>
            <a:r>
              <a:rPr lang="en-US" sz="2800" dirty="0" smtClean="0">
                <a:solidFill>
                  <a:schemeClr val="tx1"/>
                </a:solidFill>
              </a:rPr>
              <a:t>D</a:t>
            </a:r>
            <a:r>
              <a:rPr lang="en-US" sz="2800" dirty="0">
                <a:solidFill>
                  <a:schemeClr val="tx1"/>
                </a:solidFill>
              </a:rPr>
              <a:t>. </a:t>
            </a:r>
            <a:r>
              <a:rPr lang="en-US" sz="2800" cap="none" dirty="0" smtClean="0">
                <a:solidFill>
                  <a:schemeClr val="tx1"/>
                </a:solidFill>
              </a:rPr>
              <a:t>Total Distance</a:t>
            </a:r>
            <a:endParaRPr lang="en-US" sz="2800" dirty="0">
              <a:solidFill>
                <a:schemeClr val="tx1"/>
              </a:solidFill>
            </a:endParaRPr>
          </a:p>
          <a:p>
            <a:pPr eaLnBrk="1" fontAlgn="auto" hangingPunct="1">
              <a:spcAft>
                <a:spcPts val="0"/>
              </a:spcAft>
              <a:buFont typeface="Wingdings 2"/>
              <a:buNone/>
              <a:defRPr/>
            </a:pPr>
            <a:endParaRPr lang="en-US" dirty="0"/>
          </a:p>
        </p:txBody>
      </p:sp>
      <p:sp>
        <p:nvSpPr>
          <p:cNvPr id="33794" name="Title 4"/>
          <p:cNvSpPr>
            <a:spLocks noGrp="1"/>
          </p:cNvSpPr>
          <p:nvPr>
            <p:ph type="title"/>
          </p:nvPr>
        </p:nvSpPr>
        <p:spPr>
          <a:xfrm>
            <a:off x="152400" y="228600"/>
            <a:ext cx="8839200" cy="1828800"/>
          </a:xfrm>
        </p:spPr>
        <p:txBody>
          <a:bodyPr/>
          <a:lstStyle/>
          <a:p>
            <a:pPr eaLnBrk="1" hangingPunct="1"/>
            <a:r>
              <a:rPr lang="en-US" sz="2800" b="1" smtClean="0">
                <a:solidFill>
                  <a:schemeClr val="bg1"/>
                </a:solidFill>
              </a:rPr>
              <a:t>When a Licensee/Registrant maintains a single source document to record distances traveled, which of the following may be waived by the base jurisdiction for IFTA?  For IRP?</a:t>
            </a:r>
            <a:endParaRPr lang="en-US" sz="2800" smtClean="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1368425" y="2743200"/>
            <a:ext cx="6480175" cy="1673225"/>
          </a:xfrm>
        </p:spPr>
        <p:txBody>
          <a:bodyPr>
            <a:normAutofit/>
          </a:bodyPr>
          <a:lstStyle/>
          <a:p>
            <a:pPr eaLnBrk="1" fontAlgn="auto" hangingPunct="1">
              <a:spcAft>
                <a:spcPts val="0"/>
              </a:spcAft>
              <a:buFont typeface="Wingdings 2"/>
              <a:buNone/>
              <a:defRPr/>
            </a:pPr>
            <a:endParaRPr lang="en-US" sz="2400" dirty="0">
              <a:solidFill>
                <a:schemeClr val="accent1"/>
              </a:solidFill>
              <a:latin typeface="+mj-lt"/>
            </a:endParaRPr>
          </a:p>
          <a:p>
            <a:pPr eaLnBrk="1" fontAlgn="auto" hangingPunct="1">
              <a:spcAft>
                <a:spcPts val="0"/>
              </a:spcAft>
              <a:buFont typeface="Wingdings 2"/>
              <a:buNone/>
              <a:defRPr/>
            </a:pPr>
            <a:endParaRPr lang="en-US" sz="2400" dirty="0">
              <a:solidFill>
                <a:schemeClr val="accent1"/>
              </a:solidFill>
              <a:latin typeface="+mj-lt"/>
            </a:endParaRPr>
          </a:p>
        </p:txBody>
      </p:sp>
      <p:sp>
        <p:nvSpPr>
          <p:cNvPr id="15362" name="Title 4"/>
          <p:cNvSpPr>
            <a:spLocks noGrp="1"/>
          </p:cNvSpPr>
          <p:nvPr>
            <p:ph type="title"/>
          </p:nvPr>
        </p:nvSpPr>
        <p:spPr/>
        <p:txBody>
          <a:bodyPr/>
          <a:lstStyle/>
          <a:p>
            <a:pPr eaLnBrk="1" hangingPunct="1"/>
            <a:r>
              <a:rPr lang="en-US" sz="3600" smtClean="0">
                <a:solidFill>
                  <a:schemeClr val="bg1"/>
                </a:solidFill>
              </a:rPr>
              <a:t>Can we hit our mark or do we need to go around the target and back?</a:t>
            </a:r>
            <a:br>
              <a:rPr lang="en-US" sz="3600" smtClean="0">
                <a:solidFill>
                  <a:schemeClr val="bg1"/>
                </a:solidFill>
              </a:rPr>
            </a:br>
            <a:endParaRPr lang="en-US" sz="1600" smtClean="0">
              <a:solidFill>
                <a:schemeClr val="bg1"/>
              </a:solidFill>
            </a:endParaRPr>
          </a:p>
        </p:txBody>
      </p:sp>
      <p:pic>
        <p:nvPicPr>
          <p:cNvPr id="15363" name="Picture 3"/>
          <p:cNvPicPr>
            <a:picLocks noChangeAspect="1"/>
          </p:cNvPicPr>
          <p:nvPr/>
        </p:nvPicPr>
        <p:blipFill>
          <a:blip r:embed="rId2"/>
          <a:srcRect/>
          <a:stretch>
            <a:fillRect/>
          </a:stretch>
        </p:blipFill>
        <p:spPr bwMode="auto">
          <a:xfrm>
            <a:off x="2971800" y="2895600"/>
            <a:ext cx="3733800" cy="3355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52400" y="2667000"/>
            <a:ext cx="8839200" cy="3810000"/>
          </a:xfrm>
        </p:spPr>
        <p:txBody>
          <a:bodyPr>
            <a:normAutofit fontScale="92500" lnSpcReduction="10000"/>
          </a:bodyPr>
          <a:lstStyle/>
          <a:p>
            <a:pPr algn="l" eaLnBrk="1" hangingPunct="1">
              <a:lnSpc>
                <a:spcPct val="90000"/>
              </a:lnSpc>
            </a:pPr>
            <a:r>
              <a:rPr lang="en-US" sz="2800" cap="none" dirty="0" smtClean="0">
                <a:solidFill>
                  <a:schemeClr val="tx1"/>
                </a:solidFill>
              </a:rPr>
              <a:t>IFTA Procedures Manual P540.200</a:t>
            </a:r>
          </a:p>
          <a:p>
            <a:pPr marL="400050" lvl="1" indent="0" eaLnBrk="1" hangingPunct="1">
              <a:lnSpc>
                <a:spcPct val="90000"/>
              </a:lnSpc>
            </a:pPr>
            <a:r>
              <a:rPr lang="en-US" sz="2800" dirty="0" smtClean="0">
                <a:solidFill>
                  <a:schemeClr val="tx1"/>
                </a:solidFill>
              </a:rPr>
              <a:t>The base jurisdiction may waive route of travel; odometer readings. </a:t>
            </a:r>
            <a:r>
              <a:rPr lang="en-US" sz="2800" i="1" dirty="0" smtClean="0">
                <a:solidFill>
                  <a:schemeClr val="tx1"/>
                </a:solidFill>
              </a:rPr>
              <a:t>(however, an acceptable distance accounting system is necessary to substantiate the reported returns)</a:t>
            </a:r>
          </a:p>
          <a:p>
            <a:pPr eaLnBrk="1" hangingPunct="1">
              <a:lnSpc>
                <a:spcPct val="90000"/>
              </a:lnSpc>
            </a:pPr>
            <a:endParaRPr lang="en-US" sz="1200" cap="none" dirty="0" smtClean="0">
              <a:solidFill>
                <a:schemeClr val="tx1"/>
              </a:solidFill>
            </a:endParaRPr>
          </a:p>
          <a:p>
            <a:pPr algn="l" eaLnBrk="1" hangingPunct="1">
              <a:lnSpc>
                <a:spcPct val="90000"/>
              </a:lnSpc>
            </a:pPr>
            <a:r>
              <a:rPr lang="en-US" sz="2800" cap="none" dirty="0" smtClean="0">
                <a:solidFill>
                  <a:schemeClr val="tx1"/>
                </a:solidFill>
              </a:rPr>
              <a:t>The Plan Article X 1005</a:t>
            </a:r>
          </a:p>
          <a:p>
            <a:pPr marL="400050" lvl="1" indent="0" eaLnBrk="1" hangingPunct="1">
              <a:lnSpc>
                <a:spcPct val="90000"/>
              </a:lnSpc>
            </a:pPr>
            <a:r>
              <a:rPr lang="en-US" sz="2800" dirty="0" smtClean="0">
                <a:solidFill>
                  <a:schemeClr val="tx1"/>
                </a:solidFill>
              </a:rPr>
              <a:t>The records maintained shall be adequate to enable the base jurisdiction to verify the distances reported and to evaluate the accuracy of the accounting system. </a:t>
            </a:r>
            <a:r>
              <a:rPr lang="en-US" sz="2800" i="1" dirty="0" smtClean="0">
                <a:solidFill>
                  <a:schemeClr val="tx1"/>
                </a:solidFill>
              </a:rPr>
              <a:t>(There is no mention of waiver)</a:t>
            </a:r>
          </a:p>
          <a:p>
            <a:pPr eaLnBrk="1" hangingPunct="1"/>
            <a:endParaRPr lang="en-US" cap="none" dirty="0" smtClean="0"/>
          </a:p>
        </p:txBody>
      </p:sp>
      <p:sp>
        <p:nvSpPr>
          <p:cNvPr id="34818" name="Title 2"/>
          <p:cNvSpPr>
            <a:spLocks noGrp="1"/>
          </p:cNvSpPr>
          <p:nvPr>
            <p:ph type="title"/>
          </p:nvPr>
        </p:nvSpPr>
        <p:spPr/>
        <p:txBody>
          <a:bodyPr/>
          <a:lstStyle/>
          <a:p>
            <a:pPr eaLnBrk="1" hangingPunct="1"/>
            <a:r>
              <a:rPr lang="en-US" sz="3200" b="1" smtClean="0">
                <a:solidFill>
                  <a:schemeClr val="bg1"/>
                </a:solidFill>
              </a:rPr>
              <a:t>A &amp; C. Route of Travel and Odometer or Hubodometer reading</a:t>
            </a:r>
            <a:br>
              <a:rPr lang="en-US" sz="3200" b="1" smtClean="0">
                <a:solidFill>
                  <a:schemeClr val="bg1"/>
                </a:solidFill>
              </a:rPr>
            </a:br>
            <a:endParaRPr lang="en-US" sz="1800" smtClean="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371600" y="2819400"/>
            <a:ext cx="6400800" cy="2590800"/>
          </a:xfrm>
        </p:spPr>
        <p:txBody>
          <a:bodyPr>
            <a:normAutofit/>
          </a:bodyPr>
          <a:lstStyle/>
          <a:p>
            <a:pPr algn="l" eaLnBrk="1" fontAlgn="auto" hangingPunct="1">
              <a:spcAft>
                <a:spcPts val="0"/>
              </a:spcAft>
              <a:buFont typeface="Wingdings 2"/>
              <a:buNone/>
              <a:defRPr/>
            </a:pPr>
            <a:r>
              <a:rPr lang="en-US" sz="3600" b="0" cap="none" dirty="0" smtClean="0">
                <a:solidFill>
                  <a:schemeClr val="tx1"/>
                </a:solidFill>
              </a:rPr>
              <a:t>A.  True</a:t>
            </a:r>
          </a:p>
          <a:p>
            <a:pPr algn="l" eaLnBrk="1" fontAlgn="auto" hangingPunct="1">
              <a:spcAft>
                <a:spcPts val="0"/>
              </a:spcAft>
              <a:buFont typeface="Wingdings 2"/>
              <a:buNone/>
              <a:defRPr/>
            </a:pPr>
            <a:r>
              <a:rPr lang="en-US" sz="3600" b="0" cap="none" dirty="0" smtClean="0">
                <a:solidFill>
                  <a:schemeClr val="tx1"/>
                </a:solidFill>
              </a:rPr>
              <a:t>B.  False</a:t>
            </a:r>
          </a:p>
          <a:p>
            <a:pPr eaLnBrk="1" fontAlgn="auto" hangingPunct="1">
              <a:spcAft>
                <a:spcPts val="0"/>
              </a:spcAft>
              <a:buFont typeface="Wingdings 2"/>
              <a:buNone/>
              <a:defRPr/>
            </a:pPr>
            <a:endParaRPr lang="en-US" cap="none" dirty="0"/>
          </a:p>
        </p:txBody>
      </p:sp>
      <p:sp>
        <p:nvSpPr>
          <p:cNvPr id="36866" name="Title 3"/>
          <p:cNvSpPr>
            <a:spLocks noGrp="1"/>
          </p:cNvSpPr>
          <p:nvPr>
            <p:ph type="ctrTitle"/>
          </p:nvPr>
        </p:nvSpPr>
        <p:spPr>
          <a:xfrm>
            <a:off x="152400" y="381000"/>
            <a:ext cx="8839200" cy="1752600"/>
          </a:xfrm>
        </p:spPr>
        <p:txBody>
          <a:bodyPr/>
          <a:lstStyle/>
          <a:p>
            <a:pPr eaLnBrk="1" hangingPunct="1"/>
            <a:r>
              <a:rPr lang="en-US" sz="3200" b="1" smtClean="0"/>
              <a:t>A licensee does not need to keep a copy of the original fuel slip to obtain credit for tax paid purchases.</a:t>
            </a:r>
            <a:endParaRPr lang="en-US" sz="320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52400" y="2819400"/>
            <a:ext cx="8763000" cy="3581400"/>
          </a:xfrm>
        </p:spPr>
        <p:txBody>
          <a:bodyPr>
            <a:normAutofit/>
          </a:bodyPr>
          <a:lstStyle/>
          <a:p>
            <a:pPr algn="l" eaLnBrk="1" hangingPunct="1">
              <a:lnSpc>
                <a:spcPct val="70000"/>
              </a:lnSpc>
              <a:defRPr/>
            </a:pPr>
            <a:r>
              <a:rPr lang="en-US" sz="3200" b="0" u="sng" cap="none" dirty="0" smtClean="0">
                <a:solidFill>
                  <a:schemeClr val="tx1"/>
                </a:solidFill>
              </a:rPr>
              <a:t>The Agreement R1000.100</a:t>
            </a:r>
          </a:p>
          <a:p>
            <a:pPr lvl="1" algn="l" eaLnBrk="1" hangingPunct="1">
              <a:lnSpc>
                <a:spcPct val="70000"/>
              </a:lnSpc>
              <a:defRPr/>
            </a:pPr>
            <a:r>
              <a:rPr lang="en-US" sz="3200" dirty="0" smtClean="0">
                <a:solidFill>
                  <a:schemeClr val="tx1"/>
                </a:solidFill>
              </a:rPr>
              <a:t>To obtain credit for tax paid purchases, the licensee must retain a receipt, invoice, credit card receipt or automated vendor generated invoice or transaction listing, showing evidence of such purchases and taxes paid.  </a:t>
            </a:r>
          </a:p>
          <a:p>
            <a:pPr lvl="1" eaLnBrk="1" hangingPunct="1">
              <a:lnSpc>
                <a:spcPct val="90000"/>
              </a:lnSpc>
              <a:buClr>
                <a:schemeClr val="accent1"/>
              </a:buClr>
              <a:buSzPct val="85000"/>
              <a:defRPr/>
            </a:pPr>
            <a:r>
              <a:rPr lang="en-US" sz="2800" i="1" dirty="0" smtClean="0">
                <a:solidFill>
                  <a:schemeClr val="tx1"/>
                </a:solidFill>
              </a:rPr>
              <a:t>(See Procedures Manual “P560 – Tax Paid Retail Purchases” &amp; “P570 – Tax Paid Bulk Fuel Purchases” for the recordkeeping requirements.)</a:t>
            </a:r>
          </a:p>
          <a:p>
            <a:pPr eaLnBrk="1" hangingPunct="1">
              <a:lnSpc>
                <a:spcPct val="90000"/>
              </a:lnSpc>
              <a:defRPr/>
            </a:pPr>
            <a:endParaRPr lang="en-US" i="1" cap="none" dirty="0" smtClean="0"/>
          </a:p>
        </p:txBody>
      </p:sp>
      <p:sp>
        <p:nvSpPr>
          <p:cNvPr id="37890" name="Title 3"/>
          <p:cNvSpPr>
            <a:spLocks noGrp="1"/>
          </p:cNvSpPr>
          <p:nvPr>
            <p:ph type="ctrTitle"/>
          </p:nvPr>
        </p:nvSpPr>
        <p:spPr/>
        <p:txBody>
          <a:bodyPr anchor="ctr"/>
          <a:lstStyle/>
          <a:p>
            <a:pPr eaLnBrk="1" hangingPunct="1"/>
            <a:r>
              <a:rPr lang="en-US" sz="3600" b="1" smtClean="0"/>
              <a:t>A. TRUE</a:t>
            </a:r>
            <a:endParaRPr lang="en-US" sz="360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endParaRPr lang="en-US" smtClean="0">
              <a:solidFill>
                <a:srgbClr val="7B9899"/>
              </a:solidFill>
            </a:endParaRPr>
          </a:p>
        </p:txBody>
      </p:sp>
      <p:sp>
        <p:nvSpPr>
          <p:cNvPr id="38914" name="Content Placeholder 2"/>
          <p:cNvSpPr>
            <a:spLocks noGrp="1"/>
          </p:cNvSpPr>
          <p:nvPr>
            <p:ph sz="quarter" idx="1"/>
          </p:nvPr>
        </p:nvSpPr>
        <p:spPr>
          <a:xfrm>
            <a:off x="301625" y="1527175"/>
            <a:ext cx="8504238" cy="4572000"/>
          </a:xfrm>
        </p:spPr>
        <p:txBody>
          <a:bodyPr anchor="ctr"/>
          <a:lstStyle/>
          <a:p>
            <a:pPr marL="0" indent="0" algn="ctr" eaLnBrk="1" hangingPunct="1">
              <a:buFont typeface="Wingdings 2" pitchFamily="18" charset="2"/>
              <a:buNone/>
            </a:pPr>
            <a:r>
              <a:rPr lang="en-US" sz="3200" b="1" smtClean="0"/>
              <a:t>What</a:t>
            </a:r>
            <a:r>
              <a:rPr lang="en-US" sz="3200" b="1" i="1" smtClean="0"/>
              <a:t> </a:t>
            </a:r>
            <a:r>
              <a:rPr lang="en-US" sz="3200" b="1" smtClean="0"/>
              <a:t>procedures can an auditor use if the licensee’s/registrant’s records are lacking or inadequate to support what they have reported?</a:t>
            </a:r>
            <a:endParaRPr lang="en-US" sz="320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pPr eaLnBrk="1" hangingPunct="1"/>
            <a:endParaRPr lang="en-US" smtClean="0">
              <a:solidFill>
                <a:srgbClr val="7B9899"/>
              </a:solidFill>
            </a:endParaRPr>
          </a:p>
        </p:txBody>
      </p:sp>
      <p:sp>
        <p:nvSpPr>
          <p:cNvPr id="39938" name="Content Placeholder 2"/>
          <p:cNvSpPr>
            <a:spLocks noGrp="1"/>
          </p:cNvSpPr>
          <p:nvPr>
            <p:ph sz="quarter" idx="1"/>
          </p:nvPr>
        </p:nvSpPr>
        <p:spPr>
          <a:xfrm>
            <a:off x="301625" y="1527175"/>
            <a:ext cx="8504238" cy="4873625"/>
          </a:xfrm>
        </p:spPr>
        <p:txBody>
          <a:bodyPr/>
          <a:lstStyle/>
          <a:p>
            <a:pPr marL="0" indent="0" eaLnBrk="1" hangingPunct="1">
              <a:buFont typeface="Wingdings 2" pitchFamily="18" charset="2"/>
              <a:buNone/>
            </a:pPr>
            <a:r>
              <a:rPr lang="en-US" sz="2000" b="1" smtClean="0"/>
              <a:t>IFTA Audit Manual A550.100 Inadequate Licensee </a:t>
            </a:r>
            <a:r>
              <a:rPr lang="en-US" sz="2000" b="1" u="sng" smtClean="0"/>
              <a:t>Records/Assessment; Fuel Use Estimation</a:t>
            </a:r>
          </a:p>
          <a:p>
            <a:pPr lvl="1" eaLnBrk="1" hangingPunct="1">
              <a:buClr>
                <a:schemeClr val="accent1"/>
              </a:buClr>
              <a:buFont typeface="Wingdings" pitchFamily="2" charset="2"/>
              <a:buChar char=""/>
            </a:pPr>
            <a:r>
              <a:rPr lang="en-US" sz="2000" b="1" smtClean="0">
                <a:solidFill>
                  <a:schemeClr val="tx1"/>
                </a:solidFill>
              </a:rPr>
              <a:t>Prior Experience of the Licensee</a:t>
            </a:r>
          </a:p>
          <a:p>
            <a:pPr lvl="1" eaLnBrk="1" hangingPunct="1">
              <a:buClr>
                <a:schemeClr val="accent1"/>
              </a:buClr>
              <a:buFont typeface="Wingdings" pitchFamily="2" charset="2"/>
              <a:buChar char=""/>
            </a:pPr>
            <a:r>
              <a:rPr lang="en-US" sz="2000" b="1" smtClean="0">
                <a:solidFill>
                  <a:schemeClr val="tx1"/>
                </a:solidFill>
              </a:rPr>
              <a:t>Licensee with similar Operations</a:t>
            </a:r>
          </a:p>
          <a:p>
            <a:pPr lvl="1" eaLnBrk="1" hangingPunct="1">
              <a:buClr>
                <a:schemeClr val="accent1"/>
              </a:buClr>
              <a:buFont typeface="Wingdings" pitchFamily="2" charset="2"/>
              <a:buChar char=""/>
            </a:pPr>
            <a:r>
              <a:rPr lang="en-US" sz="2000" b="1" smtClean="0">
                <a:solidFill>
                  <a:schemeClr val="tx1"/>
                </a:solidFill>
              </a:rPr>
              <a:t>Industry Average</a:t>
            </a:r>
          </a:p>
          <a:p>
            <a:pPr lvl="1" eaLnBrk="1" hangingPunct="1">
              <a:buClr>
                <a:schemeClr val="accent1"/>
              </a:buClr>
              <a:buFont typeface="Wingdings" pitchFamily="2" charset="2"/>
              <a:buChar char=""/>
            </a:pPr>
            <a:r>
              <a:rPr lang="en-US" sz="2000" b="1" smtClean="0">
                <a:solidFill>
                  <a:schemeClr val="tx1"/>
                </a:solidFill>
              </a:rPr>
              <a:t>Records Available from Fuel Distributors</a:t>
            </a:r>
          </a:p>
          <a:p>
            <a:pPr lvl="1" eaLnBrk="1" hangingPunct="1">
              <a:buClr>
                <a:schemeClr val="accent1"/>
              </a:buClr>
              <a:buFont typeface="Wingdings" pitchFamily="2" charset="2"/>
              <a:buChar char=""/>
            </a:pPr>
            <a:r>
              <a:rPr lang="en-US" sz="2000" b="1" smtClean="0">
                <a:solidFill>
                  <a:schemeClr val="tx1"/>
                </a:solidFill>
              </a:rPr>
              <a:t>Other Pertinent information the auditor may obtain or examine</a:t>
            </a:r>
          </a:p>
          <a:p>
            <a:pPr marL="0" indent="0" eaLnBrk="1" hangingPunct="1">
              <a:buFont typeface="Wingdings 2" pitchFamily="18" charset="2"/>
              <a:buNone/>
            </a:pPr>
            <a:r>
              <a:rPr lang="en-US" sz="2000" b="1" u="sng" smtClean="0"/>
              <a:t>IRP Article X 1015 Inadequate Records; Assessment</a:t>
            </a:r>
          </a:p>
          <a:p>
            <a:pPr lvl="1" eaLnBrk="1" hangingPunct="1">
              <a:buClr>
                <a:schemeClr val="accent1"/>
              </a:buClr>
              <a:buFont typeface="Wingdings" pitchFamily="2" charset="2"/>
              <a:buChar char=""/>
            </a:pPr>
            <a:r>
              <a:rPr lang="en-US" sz="2000" b="1" smtClean="0">
                <a:solidFill>
                  <a:schemeClr val="tx1"/>
                </a:solidFill>
              </a:rPr>
              <a:t>The base jurisdiction may impose on the Registrant an assessment in the amount of 20% of the apportionable fees paid by the Registrant for the registration of its fleet in the registration year to which the records pertain including apportionable fees based on estimated distance.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301625" y="1524000"/>
            <a:ext cx="4040188" cy="733425"/>
          </a:xfrm>
        </p:spPr>
        <p:txBody>
          <a:bodyPr/>
          <a:lstStyle/>
          <a:p>
            <a:pPr eaLnBrk="1" fontAlgn="auto" hangingPunct="1">
              <a:spcAft>
                <a:spcPts val="0"/>
              </a:spcAft>
              <a:buFont typeface="Wingdings 2"/>
              <a:buNone/>
              <a:defRPr/>
            </a:pPr>
            <a:endParaRPr/>
          </a:p>
        </p:txBody>
      </p:sp>
      <p:sp>
        <p:nvSpPr>
          <p:cNvPr id="7" name="Text Placeholder 6"/>
          <p:cNvSpPr>
            <a:spLocks noGrp="1"/>
          </p:cNvSpPr>
          <p:nvPr>
            <p:ph type="body" sz="half" idx="3"/>
          </p:nvPr>
        </p:nvSpPr>
        <p:spPr>
          <a:xfrm>
            <a:off x="4791075" y="1524000"/>
            <a:ext cx="4041775" cy="731838"/>
          </a:xfrm>
        </p:spPr>
        <p:txBody>
          <a:bodyPr/>
          <a:lstStyle/>
          <a:p>
            <a:pPr eaLnBrk="1" fontAlgn="auto" hangingPunct="1">
              <a:spcAft>
                <a:spcPts val="0"/>
              </a:spcAft>
              <a:buFont typeface="Wingdings 2"/>
              <a:buNone/>
              <a:defRPr/>
            </a:pPr>
            <a:endParaRPr lang="en-US" dirty="0"/>
          </a:p>
        </p:txBody>
      </p:sp>
      <p:sp>
        <p:nvSpPr>
          <p:cNvPr id="40963" name="Content Placeholder 5"/>
          <p:cNvSpPr>
            <a:spLocks noGrp="1"/>
          </p:cNvSpPr>
          <p:nvPr>
            <p:ph sz="quarter" idx="2"/>
          </p:nvPr>
        </p:nvSpPr>
        <p:spPr>
          <a:xfrm>
            <a:off x="301625" y="2471738"/>
            <a:ext cx="4041775" cy="3817937"/>
          </a:xfrm>
        </p:spPr>
        <p:txBody>
          <a:bodyPr/>
          <a:lstStyle/>
          <a:p>
            <a:pPr marL="0" indent="0" eaLnBrk="1" hangingPunct="1">
              <a:buFont typeface="Wingdings 2" pitchFamily="18" charset="2"/>
              <a:buNone/>
            </a:pPr>
            <a:r>
              <a:rPr lang="en-US" sz="3200" b="1" smtClean="0"/>
              <a:t>Can fuel receipts be helpful during an IRP audit?</a:t>
            </a:r>
            <a:endParaRPr lang="en-US" sz="3200" smtClean="0"/>
          </a:p>
        </p:txBody>
      </p:sp>
      <p:sp>
        <p:nvSpPr>
          <p:cNvPr id="8" name="Content Placeholder 7"/>
          <p:cNvSpPr>
            <a:spLocks noGrp="1"/>
          </p:cNvSpPr>
          <p:nvPr>
            <p:ph sz="quarter" idx="4"/>
          </p:nvPr>
        </p:nvSpPr>
        <p:spPr>
          <a:xfrm>
            <a:off x="4800600" y="2471738"/>
            <a:ext cx="4038600" cy="3821112"/>
          </a:xfrm>
        </p:spPr>
        <p:txBody>
          <a:bodyPr>
            <a:normAutofit/>
          </a:bodyPr>
          <a:lstStyle/>
          <a:p>
            <a:pPr marL="0" indent="0" eaLnBrk="1" fontAlgn="auto" hangingPunct="1">
              <a:spcAft>
                <a:spcPts val="0"/>
              </a:spcAft>
              <a:buFont typeface="Wingdings 2"/>
              <a:buNone/>
              <a:defRPr/>
            </a:pPr>
            <a:r>
              <a:rPr lang="en-US" sz="3200" b="1" dirty="0"/>
              <a:t>A.	Yes</a:t>
            </a:r>
          </a:p>
          <a:p>
            <a:pPr marL="0" indent="0" eaLnBrk="1" fontAlgn="auto" hangingPunct="1">
              <a:spcAft>
                <a:spcPts val="0"/>
              </a:spcAft>
              <a:buFont typeface="Wingdings 2"/>
              <a:buNone/>
              <a:defRPr/>
            </a:pPr>
            <a:r>
              <a:rPr lang="en-US" sz="3200" b="1" dirty="0"/>
              <a:t>B.	No</a:t>
            </a:r>
          </a:p>
          <a:p>
            <a:pPr marL="274320" indent="-274320" eaLnBrk="1" fontAlgn="auto" hangingPunct="1">
              <a:spcAft>
                <a:spcPts val="0"/>
              </a:spcAft>
              <a:buFont typeface="Wingdings 2"/>
              <a:buChar char=""/>
              <a:defRPr/>
            </a:pPr>
            <a:endParaRPr lang="en-US" dirty="0"/>
          </a:p>
        </p:txBody>
      </p:sp>
      <p:sp>
        <p:nvSpPr>
          <p:cNvPr id="40965" name="Title 3"/>
          <p:cNvSpPr>
            <a:spLocks noGrp="1"/>
          </p:cNvSpPr>
          <p:nvPr>
            <p:ph type="title"/>
          </p:nvPr>
        </p:nvSpPr>
        <p:spPr/>
        <p:txBody>
          <a:bodyPr/>
          <a:lstStyle/>
          <a:p>
            <a:pPr eaLnBrk="1" hangingPunct="1"/>
            <a:endParaRPr lang="en-US"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301625" y="1524000"/>
            <a:ext cx="4040188" cy="733425"/>
          </a:xfrm>
        </p:spPr>
        <p:txBody>
          <a:bodyPr/>
          <a:lstStyle/>
          <a:p>
            <a:pPr eaLnBrk="1" fontAlgn="auto" hangingPunct="1">
              <a:spcAft>
                <a:spcPts val="0"/>
              </a:spcAft>
              <a:buFont typeface="Wingdings 2"/>
              <a:buNone/>
              <a:defRPr/>
            </a:pPr>
            <a:endParaRPr/>
          </a:p>
        </p:txBody>
      </p:sp>
      <p:sp>
        <p:nvSpPr>
          <p:cNvPr id="7" name="Text Placeholder 6"/>
          <p:cNvSpPr>
            <a:spLocks noGrp="1"/>
          </p:cNvSpPr>
          <p:nvPr>
            <p:ph type="body" sz="half" idx="3"/>
          </p:nvPr>
        </p:nvSpPr>
        <p:spPr>
          <a:xfrm>
            <a:off x="4791075" y="1524000"/>
            <a:ext cx="4041775" cy="731838"/>
          </a:xfrm>
        </p:spPr>
        <p:txBody>
          <a:bodyPr/>
          <a:lstStyle/>
          <a:p>
            <a:pPr eaLnBrk="1" fontAlgn="auto" hangingPunct="1">
              <a:spcAft>
                <a:spcPts val="0"/>
              </a:spcAft>
              <a:buFont typeface="Wingdings 2"/>
              <a:buNone/>
              <a:defRPr/>
            </a:pPr>
            <a:endParaRPr lang="en-US" dirty="0"/>
          </a:p>
        </p:txBody>
      </p:sp>
      <p:sp>
        <p:nvSpPr>
          <p:cNvPr id="41987" name="Content Placeholder 5"/>
          <p:cNvSpPr>
            <a:spLocks noGrp="1"/>
          </p:cNvSpPr>
          <p:nvPr>
            <p:ph sz="quarter" idx="2"/>
          </p:nvPr>
        </p:nvSpPr>
        <p:spPr>
          <a:xfrm>
            <a:off x="301625" y="2471738"/>
            <a:ext cx="4041775" cy="3817937"/>
          </a:xfrm>
        </p:spPr>
        <p:txBody>
          <a:bodyPr/>
          <a:lstStyle/>
          <a:p>
            <a:pPr marL="0" indent="0" eaLnBrk="1" hangingPunct="1">
              <a:buFont typeface="Wingdings 2" pitchFamily="18" charset="2"/>
              <a:buNone/>
            </a:pPr>
            <a:r>
              <a:rPr lang="en-US" sz="3200" b="1" smtClean="0"/>
              <a:t>A. Yes</a:t>
            </a:r>
            <a:endParaRPr lang="en-US" sz="3200" smtClean="0"/>
          </a:p>
        </p:txBody>
      </p:sp>
      <p:sp>
        <p:nvSpPr>
          <p:cNvPr id="41988" name="Content Placeholder 7"/>
          <p:cNvSpPr>
            <a:spLocks noGrp="1"/>
          </p:cNvSpPr>
          <p:nvPr>
            <p:ph sz="quarter" idx="4"/>
          </p:nvPr>
        </p:nvSpPr>
        <p:spPr>
          <a:xfrm>
            <a:off x="4800600" y="2471738"/>
            <a:ext cx="4038600" cy="3821112"/>
          </a:xfrm>
        </p:spPr>
        <p:txBody>
          <a:bodyPr/>
          <a:lstStyle/>
          <a:p>
            <a:pPr marL="0" indent="0" eaLnBrk="1" hangingPunct="1">
              <a:buFont typeface="Wingdings 2" pitchFamily="18" charset="2"/>
              <a:buNone/>
            </a:pPr>
            <a:r>
              <a:rPr lang="en-US" sz="3200" b="1" smtClean="0"/>
              <a:t>Fuel receipts can be helpful in determining routes of travel.</a:t>
            </a:r>
          </a:p>
          <a:p>
            <a:pPr marL="0" indent="0" eaLnBrk="1" hangingPunct="1">
              <a:buFont typeface="Wingdings 2" pitchFamily="18" charset="2"/>
              <a:buNone/>
            </a:pPr>
            <a:endParaRPr lang="en-US" smtClean="0"/>
          </a:p>
        </p:txBody>
      </p:sp>
      <p:sp>
        <p:nvSpPr>
          <p:cNvPr id="41989" name="Title 3"/>
          <p:cNvSpPr>
            <a:spLocks noGrp="1"/>
          </p:cNvSpPr>
          <p:nvPr>
            <p:ph type="title"/>
          </p:nvPr>
        </p:nvSpPr>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304800" y="2819400"/>
            <a:ext cx="7467600" cy="2590800"/>
          </a:xfrm>
        </p:spPr>
        <p:txBody>
          <a:bodyPr>
            <a:normAutofit/>
          </a:bodyPr>
          <a:lstStyle/>
          <a:p>
            <a:pPr algn="l" eaLnBrk="1" fontAlgn="auto" hangingPunct="1">
              <a:spcAft>
                <a:spcPts val="0"/>
              </a:spcAft>
              <a:buFont typeface="Wingdings 2"/>
              <a:buNone/>
              <a:defRPr/>
            </a:pPr>
            <a:r>
              <a:rPr lang="en-US" sz="3200" cap="none" dirty="0" smtClean="0">
                <a:solidFill>
                  <a:schemeClr val="tx1"/>
                </a:solidFill>
              </a:rPr>
              <a:t>A. Increase</a:t>
            </a:r>
          </a:p>
          <a:p>
            <a:pPr algn="l" eaLnBrk="1" fontAlgn="auto" hangingPunct="1">
              <a:spcAft>
                <a:spcPts val="0"/>
              </a:spcAft>
              <a:buFont typeface="Wingdings 2"/>
              <a:buNone/>
              <a:defRPr/>
            </a:pPr>
            <a:r>
              <a:rPr lang="en-US" sz="3200" cap="none" dirty="0" smtClean="0">
                <a:solidFill>
                  <a:schemeClr val="tx1"/>
                </a:solidFill>
              </a:rPr>
              <a:t>B. Decrease</a:t>
            </a:r>
          </a:p>
          <a:p>
            <a:pPr algn="l" eaLnBrk="1" fontAlgn="auto" hangingPunct="1">
              <a:spcAft>
                <a:spcPts val="0"/>
              </a:spcAft>
              <a:buFont typeface="Wingdings 2"/>
              <a:buNone/>
              <a:defRPr/>
            </a:pPr>
            <a:r>
              <a:rPr lang="en-US" sz="3200" cap="none" dirty="0" smtClean="0">
                <a:solidFill>
                  <a:schemeClr val="tx1"/>
                </a:solidFill>
              </a:rPr>
              <a:t>C. MPG will stay the same</a:t>
            </a:r>
          </a:p>
          <a:p>
            <a:pPr algn="l" eaLnBrk="1" fontAlgn="auto" hangingPunct="1">
              <a:spcAft>
                <a:spcPts val="0"/>
              </a:spcAft>
              <a:buFont typeface="Wingdings 2"/>
              <a:buNone/>
              <a:defRPr/>
            </a:pPr>
            <a:r>
              <a:rPr lang="en-US" sz="3200" cap="none" dirty="0" smtClean="0">
                <a:solidFill>
                  <a:schemeClr val="tx1"/>
                </a:solidFill>
              </a:rPr>
              <a:t>D. None of the above</a:t>
            </a:r>
          </a:p>
          <a:p>
            <a:pPr eaLnBrk="1" fontAlgn="auto" hangingPunct="1">
              <a:spcAft>
                <a:spcPts val="0"/>
              </a:spcAft>
              <a:buFont typeface="Wingdings 2"/>
              <a:buNone/>
              <a:defRPr/>
            </a:pPr>
            <a:endParaRPr lang="en-US" dirty="0"/>
          </a:p>
        </p:txBody>
      </p:sp>
      <p:sp>
        <p:nvSpPr>
          <p:cNvPr id="43010" name="Title 6"/>
          <p:cNvSpPr>
            <a:spLocks noGrp="1"/>
          </p:cNvSpPr>
          <p:nvPr>
            <p:ph type="ctrTitle"/>
          </p:nvPr>
        </p:nvSpPr>
        <p:spPr>
          <a:xfrm>
            <a:off x="228600" y="152400"/>
            <a:ext cx="8686800" cy="2133600"/>
          </a:xfrm>
        </p:spPr>
        <p:txBody>
          <a:bodyPr/>
          <a:lstStyle/>
          <a:p>
            <a:pPr eaLnBrk="1" hangingPunct="1"/>
            <a:r>
              <a:rPr lang="en-US" sz="3200" b="1" smtClean="0"/>
              <a:t>After auditing a test quarter you find that the only change is an increase in mileage, what effect will this have on the MPG?</a:t>
            </a:r>
            <a:endParaRPr lang="en-US" sz="320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p:txBody>
          <a:bodyPr>
            <a:normAutofit/>
          </a:bodyPr>
          <a:lstStyle/>
          <a:p>
            <a:pPr eaLnBrk="1" fontAlgn="auto" hangingPunct="1">
              <a:spcAft>
                <a:spcPts val="0"/>
              </a:spcAft>
              <a:buFont typeface="Wingdings 2"/>
              <a:buNone/>
              <a:defRPr/>
            </a:pPr>
            <a:endParaRPr lang="en-US" dirty="0"/>
          </a:p>
        </p:txBody>
      </p:sp>
      <p:sp>
        <p:nvSpPr>
          <p:cNvPr id="44034" name="Title 6"/>
          <p:cNvSpPr>
            <a:spLocks noGrp="1"/>
          </p:cNvSpPr>
          <p:nvPr>
            <p:ph type="ctrTitle"/>
          </p:nvPr>
        </p:nvSpPr>
        <p:spPr/>
        <p:txBody>
          <a:bodyPr anchor="ctr"/>
          <a:lstStyle/>
          <a:p>
            <a:pPr eaLnBrk="1" hangingPunct="1"/>
            <a:r>
              <a:rPr lang="en-US" sz="4000" b="1" smtClean="0"/>
              <a:t>A. Increase</a:t>
            </a:r>
            <a:endParaRPr lang="en-US" sz="400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228600" y="2514600"/>
            <a:ext cx="8610600" cy="3886200"/>
          </a:xfrm>
        </p:spPr>
        <p:txBody>
          <a:bodyPr>
            <a:noAutofit/>
          </a:bodyPr>
          <a:lstStyle/>
          <a:p>
            <a:pPr marL="571500" indent="-571500" algn="l" eaLnBrk="1" fontAlgn="auto" hangingPunct="1">
              <a:spcAft>
                <a:spcPts val="0"/>
              </a:spcAft>
              <a:buFont typeface="Wingdings 2"/>
              <a:buNone/>
              <a:defRPr/>
            </a:pPr>
            <a:r>
              <a:rPr lang="en-US" sz="2800" cap="none" dirty="0" smtClean="0">
                <a:solidFill>
                  <a:schemeClr val="tx1"/>
                </a:solidFill>
              </a:rPr>
              <a:t>A. Discuss the differences with the licensee</a:t>
            </a:r>
          </a:p>
          <a:p>
            <a:pPr marL="571500" indent="-571500" algn="l" eaLnBrk="1" fontAlgn="auto" hangingPunct="1">
              <a:spcAft>
                <a:spcPts val="0"/>
              </a:spcAft>
              <a:buFont typeface="Wingdings 2"/>
              <a:buNone/>
              <a:defRPr/>
            </a:pPr>
            <a:r>
              <a:rPr lang="en-US" sz="2800" cap="none" dirty="0" smtClean="0">
                <a:solidFill>
                  <a:schemeClr val="tx1"/>
                </a:solidFill>
              </a:rPr>
              <a:t>B. Consider the nature of the differences</a:t>
            </a:r>
          </a:p>
          <a:p>
            <a:pPr algn="l" eaLnBrk="1" fontAlgn="auto" hangingPunct="1">
              <a:spcAft>
                <a:spcPts val="0"/>
              </a:spcAft>
              <a:buFont typeface="Wingdings 2"/>
              <a:buNone/>
              <a:defRPr/>
            </a:pPr>
            <a:r>
              <a:rPr lang="en-US" sz="2800" cap="none" dirty="0" smtClean="0">
                <a:solidFill>
                  <a:schemeClr val="tx1"/>
                </a:solidFill>
              </a:rPr>
              <a:t>C. Accept what is recorded</a:t>
            </a:r>
          </a:p>
          <a:p>
            <a:pPr algn="l" eaLnBrk="1" fontAlgn="auto" hangingPunct="1">
              <a:spcAft>
                <a:spcPts val="0"/>
              </a:spcAft>
              <a:buFont typeface="Wingdings 2"/>
              <a:buNone/>
              <a:defRPr/>
            </a:pPr>
            <a:r>
              <a:rPr lang="en-US" sz="2800" cap="none" dirty="0" smtClean="0">
                <a:solidFill>
                  <a:schemeClr val="tx1"/>
                </a:solidFill>
              </a:rPr>
              <a:t>D. Both A and B</a:t>
            </a:r>
          </a:p>
          <a:p>
            <a:pPr algn="l" eaLnBrk="1" fontAlgn="auto" hangingPunct="1">
              <a:spcAft>
                <a:spcPts val="0"/>
              </a:spcAft>
              <a:buFont typeface="Wingdings 2"/>
              <a:buNone/>
              <a:defRPr/>
            </a:pPr>
            <a:r>
              <a:rPr lang="en-US" sz="2800" cap="none" dirty="0" smtClean="0">
                <a:solidFill>
                  <a:schemeClr val="tx1"/>
                </a:solidFill>
              </a:rPr>
              <a:t>E. Both A and C</a:t>
            </a:r>
          </a:p>
          <a:p>
            <a:pPr algn="l" eaLnBrk="1" fontAlgn="auto" hangingPunct="1">
              <a:spcAft>
                <a:spcPts val="0"/>
              </a:spcAft>
              <a:buFont typeface="Wingdings 2"/>
              <a:buNone/>
              <a:defRPr/>
            </a:pPr>
            <a:r>
              <a:rPr lang="en-US" sz="2800" cap="none" dirty="0" smtClean="0">
                <a:solidFill>
                  <a:schemeClr val="tx1"/>
                </a:solidFill>
              </a:rPr>
              <a:t>F. All of the above</a:t>
            </a:r>
            <a:endParaRPr lang="en-US" sz="2800" cap="none" dirty="0">
              <a:solidFill>
                <a:schemeClr val="tx1"/>
              </a:solidFill>
            </a:endParaRPr>
          </a:p>
        </p:txBody>
      </p:sp>
      <p:sp>
        <p:nvSpPr>
          <p:cNvPr id="45058" name="Title 3"/>
          <p:cNvSpPr>
            <a:spLocks noGrp="1"/>
          </p:cNvSpPr>
          <p:nvPr>
            <p:ph type="title"/>
          </p:nvPr>
        </p:nvSpPr>
        <p:spPr>
          <a:xfrm>
            <a:off x="228600" y="152400"/>
            <a:ext cx="8686800" cy="1905000"/>
          </a:xfrm>
        </p:spPr>
        <p:txBody>
          <a:bodyPr/>
          <a:lstStyle/>
          <a:p>
            <a:pPr eaLnBrk="1" hangingPunct="1"/>
            <a:r>
              <a:rPr lang="en-US" sz="2800" b="1" smtClean="0">
                <a:solidFill>
                  <a:schemeClr val="bg1"/>
                </a:solidFill>
              </a:rPr>
              <a:t>While auditing IVDRs, the auditor finds the distance and fuel is different than the distance and fuel recorded by the licensee, the auditor should:</a:t>
            </a:r>
            <a:endParaRPr lang="en-US" sz="2800" smtClean="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b="1" dirty="0" smtClean="0">
                <a:solidFill>
                  <a:schemeClr val="accent1"/>
                </a:solidFill>
              </a:rPr>
              <a:t>Definitions</a:t>
            </a:r>
          </a:p>
        </p:txBody>
      </p:sp>
      <p:sp>
        <p:nvSpPr>
          <p:cNvPr id="16386" name="Content Placeholder 2"/>
          <p:cNvSpPr>
            <a:spLocks noGrp="1"/>
          </p:cNvSpPr>
          <p:nvPr>
            <p:ph sz="quarter" idx="1"/>
          </p:nvPr>
        </p:nvSpPr>
        <p:spPr>
          <a:xfrm>
            <a:off x="152400" y="1527175"/>
            <a:ext cx="8653463" cy="4572000"/>
          </a:xfrm>
        </p:spPr>
        <p:txBody>
          <a:bodyPr/>
          <a:lstStyle/>
          <a:p>
            <a:pPr eaLnBrk="1" hangingPunct="1"/>
            <a:endParaRPr lang="en-US" dirty="0" smtClean="0"/>
          </a:p>
          <a:p>
            <a:pPr eaLnBrk="1" hangingPunct="1">
              <a:buFont typeface="Wingdings 2" pitchFamily="18" charset="2"/>
              <a:buNone/>
            </a:pPr>
            <a:r>
              <a:rPr lang="en-US" sz="3200" dirty="0" smtClean="0"/>
              <a:t>What is IFTA -</a:t>
            </a:r>
          </a:p>
          <a:p>
            <a:pPr lvl="1" eaLnBrk="1" hangingPunct="1">
              <a:buClr>
                <a:srgbClr val="FF6600"/>
              </a:buClr>
              <a:buFont typeface="Georgia" pitchFamily="18" charset="0"/>
              <a:buChar char="●"/>
            </a:pPr>
            <a:r>
              <a:rPr lang="en-US" sz="2800" dirty="0" smtClean="0">
                <a:solidFill>
                  <a:schemeClr val="tx1"/>
                </a:solidFill>
              </a:rPr>
              <a:t>Record keeping requirements?</a:t>
            </a:r>
          </a:p>
          <a:p>
            <a:pPr lvl="1" eaLnBrk="1" hangingPunct="1">
              <a:buClr>
                <a:srgbClr val="FF6600"/>
              </a:buClr>
              <a:buFont typeface="Georgia" pitchFamily="18" charset="0"/>
              <a:buChar char="●"/>
            </a:pPr>
            <a:r>
              <a:rPr lang="en-US" sz="2800" dirty="0" smtClean="0">
                <a:solidFill>
                  <a:schemeClr val="tx1"/>
                </a:solidFill>
              </a:rPr>
              <a:t>Similarities to IRP?</a:t>
            </a:r>
          </a:p>
          <a:p>
            <a:pPr lvl="1" eaLnBrk="1" hangingPunct="1">
              <a:buClr>
                <a:srgbClr val="FF6600"/>
              </a:buClr>
              <a:buFont typeface="Wingdings" pitchFamily="2" charset="2"/>
              <a:buNone/>
            </a:pPr>
            <a:endParaRPr lang="en-US" dirty="0" smtClean="0"/>
          </a:p>
          <a:p>
            <a:pPr eaLnBrk="1" hangingPunct="1">
              <a:buClr>
                <a:srgbClr val="FF6600"/>
              </a:buClr>
              <a:buFont typeface="Wingdings 2" pitchFamily="18" charset="2"/>
              <a:buNone/>
            </a:pPr>
            <a:r>
              <a:rPr lang="en-US" sz="3200" dirty="0" smtClean="0"/>
              <a:t>What is IRP -</a:t>
            </a:r>
          </a:p>
          <a:p>
            <a:pPr lvl="1" eaLnBrk="1" hangingPunct="1">
              <a:buClr>
                <a:srgbClr val="FF6600"/>
              </a:buClr>
              <a:buFont typeface="Georgia" pitchFamily="18" charset="0"/>
              <a:buChar char="●"/>
            </a:pPr>
            <a:r>
              <a:rPr lang="en-US" sz="2800" dirty="0" smtClean="0">
                <a:solidFill>
                  <a:schemeClr val="tx1"/>
                </a:solidFill>
              </a:rPr>
              <a:t>Record keeping requirements?</a:t>
            </a:r>
          </a:p>
          <a:p>
            <a:pPr lvl="1" eaLnBrk="1" hangingPunct="1">
              <a:buClr>
                <a:srgbClr val="FF6600"/>
              </a:buClr>
              <a:buFont typeface="Georgia" pitchFamily="18" charset="0"/>
              <a:buChar char="●"/>
            </a:pPr>
            <a:r>
              <a:rPr lang="en-US" sz="2800" dirty="0" smtClean="0">
                <a:solidFill>
                  <a:schemeClr val="tx1"/>
                </a:solidFill>
              </a:rPr>
              <a:t>Similarities to IFTA?</a:t>
            </a:r>
          </a:p>
        </p:txBody>
      </p:sp>
      <p:pic>
        <p:nvPicPr>
          <p:cNvPr id="16387" name="Picture Placeholder 6"/>
          <p:cNvPicPr>
            <a:picLocks noChangeAspect="1"/>
          </p:cNvPicPr>
          <p:nvPr/>
        </p:nvPicPr>
        <p:blipFill>
          <a:blip r:embed="rId2"/>
          <a:srcRect l="25333" r="25333"/>
          <a:stretch>
            <a:fillRect/>
          </a:stretch>
        </p:blipFill>
        <p:spPr bwMode="auto">
          <a:xfrm>
            <a:off x="5867400" y="2133600"/>
            <a:ext cx="3000375" cy="2925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1368425" y="2743200"/>
            <a:ext cx="6480175" cy="2971800"/>
          </a:xfrm>
        </p:spPr>
        <p:txBody>
          <a:bodyPr>
            <a:normAutofit fontScale="85000" lnSpcReduction="10000"/>
          </a:bodyPr>
          <a:lstStyle/>
          <a:p>
            <a:pPr marL="0" lvl="4" indent="0" eaLnBrk="1" fontAlgn="auto" hangingPunct="1">
              <a:spcAft>
                <a:spcPts val="0"/>
              </a:spcAft>
              <a:buClr>
                <a:schemeClr val="accent5"/>
              </a:buClr>
              <a:defRPr/>
            </a:pPr>
            <a:endParaRPr lang="en-US" sz="2800" b="1" dirty="0" smtClean="0"/>
          </a:p>
          <a:p>
            <a:pPr marL="0" lvl="4" indent="0" eaLnBrk="1" fontAlgn="auto" hangingPunct="1">
              <a:spcAft>
                <a:spcPts val="0"/>
              </a:spcAft>
              <a:buClr>
                <a:schemeClr val="accent5"/>
              </a:buClr>
              <a:defRPr/>
            </a:pPr>
            <a:endParaRPr lang="en-US" sz="2800" b="1" dirty="0"/>
          </a:p>
          <a:p>
            <a:pPr marL="0" lvl="4" indent="0" eaLnBrk="1" fontAlgn="auto" hangingPunct="1">
              <a:spcAft>
                <a:spcPts val="0"/>
              </a:spcAft>
              <a:buClr>
                <a:schemeClr val="accent5"/>
              </a:buClr>
              <a:defRPr/>
            </a:pPr>
            <a:r>
              <a:rPr lang="en-US" sz="4600" b="1" dirty="0" smtClean="0">
                <a:solidFill>
                  <a:schemeClr val="tx1"/>
                </a:solidFill>
              </a:rPr>
              <a:t>Discuss </a:t>
            </a:r>
            <a:r>
              <a:rPr lang="en-US" sz="4600" b="1" dirty="0">
                <a:solidFill>
                  <a:schemeClr val="tx1"/>
                </a:solidFill>
              </a:rPr>
              <a:t>the differences and consider the nature of the differences.</a:t>
            </a:r>
          </a:p>
        </p:txBody>
      </p:sp>
      <p:sp>
        <p:nvSpPr>
          <p:cNvPr id="46082" name="Title 1"/>
          <p:cNvSpPr>
            <a:spLocks noGrp="1"/>
          </p:cNvSpPr>
          <p:nvPr>
            <p:ph type="title"/>
          </p:nvPr>
        </p:nvSpPr>
        <p:spPr/>
        <p:txBody>
          <a:bodyPr anchor="ctr"/>
          <a:lstStyle/>
          <a:p>
            <a:pPr eaLnBrk="1" hangingPunct="1"/>
            <a:r>
              <a:rPr lang="en-US" sz="3600" b="1" smtClean="0">
                <a:solidFill>
                  <a:schemeClr val="bg1"/>
                </a:solidFill>
              </a:rPr>
              <a:t>D. Both A and B</a:t>
            </a:r>
            <a:endParaRPr lang="en-US" sz="3600" smtClean="0">
              <a:solidFill>
                <a:schemeClr val="bg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pPr eaLnBrk="1" hangingPunct="1"/>
            <a:r>
              <a:rPr lang="en-US" sz="3600" b="1" smtClean="0">
                <a:solidFill>
                  <a:schemeClr val="accent1"/>
                </a:solidFill>
              </a:rPr>
              <a:t>Who is provided an Audit Report?</a:t>
            </a:r>
          </a:p>
        </p:txBody>
      </p:sp>
      <p:sp>
        <p:nvSpPr>
          <p:cNvPr id="3" name="Content Placeholder 2"/>
          <p:cNvSpPr>
            <a:spLocks noGrp="1"/>
          </p:cNvSpPr>
          <p:nvPr>
            <p:ph sz="quarter" idx="1"/>
          </p:nvPr>
        </p:nvSpPr>
        <p:spPr>
          <a:xfrm>
            <a:off x="301625" y="1527175"/>
            <a:ext cx="8504238" cy="4572000"/>
          </a:xfrm>
        </p:spPr>
        <p:txBody>
          <a:bodyPr>
            <a:normAutofit/>
          </a:bodyPr>
          <a:lstStyle/>
          <a:p>
            <a:pPr marL="0" indent="0" eaLnBrk="1" fontAlgn="auto" hangingPunct="1">
              <a:spcAft>
                <a:spcPts val="0"/>
              </a:spcAft>
              <a:buFont typeface="Wingdings 2"/>
              <a:buNone/>
              <a:defRPr/>
            </a:pPr>
            <a:endParaRPr lang="en-US" sz="3200" dirty="0" smtClean="0"/>
          </a:p>
          <a:p>
            <a:pPr marL="0" indent="0" eaLnBrk="1" fontAlgn="auto" hangingPunct="1">
              <a:spcAft>
                <a:spcPts val="0"/>
              </a:spcAft>
              <a:buFont typeface="Wingdings 2"/>
              <a:buNone/>
              <a:defRPr/>
            </a:pPr>
            <a:r>
              <a:rPr lang="en-US" sz="3200" dirty="0" smtClean="0"/>
              <a:t>A</a:t>
            </a:r>
            <a:r>
              <a:rPr lang="en-US" sz="3200" dirty="0"/>
              <a:t>. All Affected Jurisdictions</a:t>
            </a:r>
          </a:p>
          <a:p>
            <a:pPr marL="0" indent="0" eaLnBrk="1" fontAlgn="auto" hangingPunct="1">
              <a:spcAft>
                <a:spcPts val="0"/>
              </a:spcAft>
              <a:buFont typeface="Wingdings 2"/>
              <a:buNone/>
              <a:defRPr/>
            </a:pPr>
            <a:r>
              <a:rPr lang="en-US" sz="3200" dirty="0"/>
              <a:t>B. Reporting Agent</a:t>
            </a:r>
          </a:p>
          <a:p>
            <a:pPr marL="0" indent="0" eaLnBrk="1" fontAlgn="auto" hangingPunct="1">
              <a:spcAft>
                <a:spcPts val="0"/>
              </a:spcAft>
              <a:buFont typeface="Wingdings 2"/>
              <a:buNone/>
              <a:defRPr/>
            </a:pPr>
            <a:r>
              <a:rPr lang="en-US" sz="3200" dirty="0"/>
              <a:t>C. Licensee/Registrant</a:t>
            </a:r>
          </a:p>
          <a:p>
            <a:pPr marL="0" indent="0" eaLnBrk="1" fontAlgn="auto" hangingPunct="1">
              <a:spcAft>
                <a:spcPts val="0"/>
              </a:spcAft>
              <a:buFont typeface="Wingdings 2"/>
              <a:buNone/>
              <a:defRPr/>
            </a:pPr>
            <a:r>
              <a:rPr lang="en-US" sz="3200" dirty="0"/>
              <a:t>D. All the above</a:t>
            </a:r>
          </a:p>
          <a:p>
            <a:pPr marL="0" indent="0" eaLnBrk="1" fontAlgn="auto" hangingPunct="1">
              <a:spcAft>
                <a:spcPts val="0"/>
              </a:spcAft>
              <a:buFont typeface="Wingdings 2"/>
              <a:buNone/>
              <a:defRPr/>
            </a:pPr>
            <a:r>
              <a:rPr lang="en-US" sz="3200" dirty="0"/>
              <a:t>E. None of the above</a:t>
            </a:r>
          </a:p>
          <a:p>
            <a:pPr marL="274320" indent="-274320" eaLnBrk="1" fontAlgn="auto" hangingPunct="1">
              <a:spcAft>
                <a:spcPts val="0"/>
              </a:spcAft>
              <a:buFont typeface="Wingdings 2"/>
              <a:buChar char=""/>
              <a:defRPr/>
            </a:pP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pPr eaLnBrk="1" hangingPunct="1"/>
            <a:r>
              <a:rPr lang="en-US" sz="3600" b="1" smtClean="0">
                <a:solidFill>
                  <a:schemeClr val="accent1"/>
                </a:solidFill>
              </a:rPr>
              <a:t>D. All the above</a:t>
            </a:r>
          </a:p>
        </p:txBody>
      </p:sp>
      <p:sp>
        <p:nvSpPr>
          <p:cNvPr id="3" name="Content Placeholder 2"/>
          <p:cNvSpPr>
            <a:spLocks noGrp="1"/>
          </p:cNvSpPr>
          <p:nvPr>
            <p:ph sz="quarter" idx="1"/>
          </p:nvPr>
        </p:nvSpPr>
        <p:spPr>
          <a:xfrm>
            <a:off x="301625" y="1527175"/>
            <a:ext cx="8504238" cy="4572000"/>
          </a:xfrm>
        </p:spPr>
        <p:txBody>
          <a:bodyPr>
            <a:normAutofit/>
          </a:bodyPr>
          <a:lstStyle/>
          <a:p>
            <a:pPr marL="0" indent="0" eaLnBrk="1" fontAlgn="auto" hangingPunct="1">
              <a:spcAft>
                <a:spcPts val="0"/>
              </a:spcAft>
              <a:buFont typeface="Wingdings 2"/>
              <a:buNone/>
              <a:defRPr/>
            </a:pPr>
            <a:r>
              <a:rPr lang="en-US" sz="3200" dirty="0"/>
              <a:t>IRP Audit Procedures Manual, Article 6, 601 Audit Report</a:t>
            </a:r>
          </a:p>
          <a:p>
            <a:pPr marL="0" indent="0" eaLnBrk="1" fontAlgn="auto" hangingPunct="1">
              <a:spcAft>
                <a:spcPts val="0"/>
              </a:spcAft>
              <a:buFont typeface="Wingdings 2"/>
              <a:buNone/>
              <a:defRPr/>
            </a:pPr>
            <a:endParaRPr lang="en-US" sz="3200" dirty="0"/>
          </a:p>
          <a:p>
            <a:pPr marL="0" indent="0" eaLnBrk="1" fontAlgn="auto" hangingPunct="1">
              <a:spcAft>
                <a:spcPts val="0"/>
              </a:spcAft>
              <a:buFont typeface="Wingdings 2"/>
              <a:buNone/>
              <a:defRPr/>
            </a:pPr>
            <a:r>
              <a:rPr lang="en-US" sz="3200" dirty="0"/>
              <a:t>IFTA Audit Manual, A660 Audit Report </a:t>
            </a:r>
          </a:p>
          <a:p>
            <a:pPr marL="274320" indent="-274320" eaLnBrk="1" fontAlgn="auto" hangingPunct="1">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 Placeholder 5"/>
          <p:cNvSpPr>
            <a:spLocks noGrp="1"/>
          </p:cNvSpPr>
          <p:nvPr>
            <p:ph type="body" idx="2"/>
          </p:nvPr>
        </p:nvSpPr>
        <p:spPr>
          <a:xfrm>
            <a:off x="228600" y="838200"/>
            <a:ext cx="2590800" cy="5334000"/>
          </a:xfrm>
        </p:spPr>
        <p:txBody>
          <a:bodyPr/>
          <a:lstStyle/>
          <a:p>
            <a:pPr eaLnBrk="1" hangingPunct="1"/>
            <a:r>
              <a:rPr lang="en-US" sz="2800" b="1" smtClean="0">
                <a:solidFill>
                  <a:schemeClr val="bg1"/>
                </a:solidFill>
              </a:rPr>
              <a:t>With regard to fuel records that an IFTA licensee must retain, which of the following statements is </a:t>
            </a:r>
            <a:r>
              <a:rPr lang="en-US" sz="2800" b="1" i="1" smtClean="0">
                <a:solidFill>
                  <a:schemeClr val="bg1"/>
                </a:solidFill>
              </a:rPr>
              <a:t>false</a:t>
            </a:r>
            <a:r>
              <a:rPr lang="en-US" sz="2800" b="1" smtClean="0">
                <a:solidFill>
                  <a:schemeClr val="bg1"/>
                </a:solidFill>
              </a:rPr>
              <a:t>?</a:t>
            </a:r>
            <a:endParaRPr lang="en-US" sz="2800" smtClean="0">
              <a:solidFill>
                <a:schemeClr val="bg1"/>
              </a:solidFill>
            </a:endParaRPr>
          </a:p>
        </p:txBody>
      </p:sp>
      <p:sp>
        <p:nvSpPr>
          <p:cNvPr id="50178" name="Content Placeholder 4"/>
          <p:cNvSpPr>
            <a:spLocks noGrp="1"/>
          </p:cNvSpPr>
          <p:nvPr>
            <p:ph sz="quarter" idx="1"/>
          </p:nvPr>
        </p:nvSpPr>
        <p:spPr>
          <a:xfrm>
            <a:off x="2971800" y="533400"/>
            <a:ext cx="5943600" cy="5867400"/>
          </a:xfrm>
        </p:spPr>
        <p:txBody>
          <a:bodyPr anchor="ctr"/>
          <a:lstStyle/>
          <a:p>
            <a:pPr marL="514350" indent="-514350" eaLnBrk="1" hangingPunct="1">
              <a:buFont typeface="Wingdings 2" pitchFamily="18" charset="2"/>
              <a:buNone/>
            </a:pPr>
            <a:r>
              <a:rPr lang="en-US" sz="2800" b="1" dirty="0" smtClean="0"/>
              <a:t>A. The licensee must maintain complete records of all motor fuel purchased, received and used in the conduct of its business.</a:t>
            </a:r>
          </a:p>
          <a:p>
            <a:pPr marL="457200" indent="-457200" eaLnBrk="1" hangingPunct="1">
              <a:buFont typeface="Wingdings 2" pitchFamily="18" charset="2"/>
              <a:buNone/>
            </a:pPr>
            <a:r>
              <a:rPr lang="en-US" sz="2800" b="1" dirty="0" smtClean="0"/>
              <a:t>B. Separate totals must be compiled for each motor fuel type.</a:t>
            </a:r>
          </a:p>
          <a:p>
            <a:pPr marL="457200" indent="-457200" eaLnBrk="1" hangingPunct="1">
              <a:buFont typeface="Wingdings 2" pitchFamily="18" charset="2"/>
              <a:buNone/>
            </a:pPr>
            <a:r>
              <a:rPr lang="en-US" sz="2800" b="1" dirty="0" smtClean="0"/>
              <a:t>C. Retail fuel purchases and bulk fuel purchases are to be accounted for separately.</a:t>
            </a:r>
          </a:p>
          <a:p>
            <a:pPr marL="342900" indent="-342900" eaLnBrk="1" hangingPunct="1">
              <a:buFont typeface="Wingdings 2" pitchFamily="18" charset="2"/>
              <a:buNone/>
            </a:pPr>
            <a:r>
              <a:rPr lang="en-US" sz="2800" b="1" dirty="0" smtClean="0"/>
              <a:t>D. None of the above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sz="3200" dirty="0">
                <a:solidFill>
                  <a:schemeClr val="accent1"/>
                </a:solidFill>
              </a:rPr>
              <a:t>D.	None of the </a:t>
            </a:r>
            <a:r>
              <a:rPr lang="en-US" sz="3200" dirty="0" smtClean="0">
                <a:solidFill>
                  <a:schemeClr val="accent1"/>
                </a:solidFill>
              </a:rPr>
              <a:t>above</a:t>
            </a:r>
            <a:endParaRPr lang="en-US" sz="3200" dirty="0">
              <a:solidFill>
                <a:schemeClr val="accent1"/>
              </a:solidFill>
            </a:endParaRPr>
          </a:p>
        </p:txBody>
      </p:sp>
      <p:sp>
        <p:nvSpPr>
          <p:cNvPr id="51202" name="Text Placeholder 3"/>
          <p:cNvSpPr>
            <a:spLocks noGrp="1"/>
          </p:cNvSpPr>
          <p:nvPr>
            <p:ph type="body" idx="2"/>
          </p:nvPr>
        </p:nvSpPr>
        <p:spPr>
          <a:xfrm>
            <a:off x="381000" y="1600200"/>
            <a:ext cx="2362200" cy="4525963"/>
          </a:xfrm>
        </p:spPr>
        <p:txBody>
          <a:bodyPr/>
          <a:lstStyle/>
          <a:p>
            <a:pPr marL="514350" indent="-514350" eaLnBrk="1" hangingPunct="1"/>
            <a:r>
              <a:rPr lang="en-US" sz="3200" b="1" smtClean="0">
                <a:solidFill>
                  <a:schemeClr val="bg1"/>
                </a:solidFill>
              </a:rPr>
              <a:t>D. None of the above</a:t>
            </a:r>
            <a:endParaRPr lang="en-US" sz="3200" smtClean="0">
              <a:solidFill>
                <a:schemeClr val="bg1"/>
              </a:solidFill>
            </a:endParaRPr>
          </a:p>
        </p:txBody>
      </p:sp>
      <p:sp>
        <p:nvSpPr>
          <p:cNvPr id="51203" name="Content Placeholder 2"/>
          <p:cNvSpPr>
            <a:spLocks noGrp="1"/>
          </p:cNvSpPr>
          <p:nvPr>
            <p:ph sz="quarter" idx="1"/>
          </p:nvPr>
        </p:nvSpPr>
        <p:spPr/>
        <p:txBody>
          <a:bodyPr/>
          <a:lstStyle/>
          <a:p>
            <a:pPr marL="0" indent="0" eaLnBrk="1" hangingPunct="1">
              <a:buFont typeface="Wingdings 2" pitchFamily="18" charset="2"/>
              <a:buNone/>
            </a:pPr>
            <a:endParaRPr lang="en-US" b="1" smtClean="0"/>
          </a:p>
          <a:p>
            <a:pPr marL="0" indent="0" eaLnBrk="1" hangingPunct="1">
              <a:buFont typeface="Wingdings 2" pitchFamily="18" charset="2"/>
              <a:buNone/>
            </a:pPr>
            <a:endParaRPr lang="en-US" sz="2800" b="1" smtClean="0"/>
          </a:p>
          <a:p>
            <a:pPr marL="0" indent="0" eaLnBrk="1" hangingPunct="1">
              <a:buFont typeface="Wingdings 2" pitchFamily="18" charset="2"/>
              <a:buNone/>
            </a:pPr>
            <a:r>
              <a:rPr lang="en-US" sz="3600" b="1" smtClean="0"/>
              <a:t>IFTA Procedures Manual P550</a:t>
            </a:r>
          </a:p>
          <a:p>
            <a:pPr marL="0" indent="0" eaLnBrk="1" hangingPunct="1">
              <a:buFont typeface="Wingdings 2" pitchFamily="18" charset="2"/>
              <a:buNone/>
            </a:pPr>
            <a:endParaRPr lang="en-US"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4"/>
          <p:cNvSpPr>
            <a:spLocks noGrp="1"/>
          </p:cNvSpPr>
          <p:nvPr>
            <p:ph type="title"/>
          </p:nvPr>
        </p:nvSpPr>
        <p:spPr/>
        <p:txBody>
          <a:bodyPr/>
          <a:lstStyle/>
          <a:p>
            <a:pPr eaLnBrk="1" hangingPunct="1"/>
            <a:endParaRPr lang="en-US" smtClean="0">
              <a:solidFill>
                <a:srgbClr val="7B9899"/>
              </a:solidFill>
            </a:endParaRPr>
          </a:p>
        </p:txBody>
      </p:sp>
      <p:sp>
        <p:nvSpPr>
          <p:cNvPr id="52226" name="Content Placeholder 5"/>
          <p:cNvSpPr>
            <a:spLocks noGrp="1"/>
          </p:cNvSpPr>
          <p:nvPr>
            <p:ph sz="quarter" idx="1"/>
          </p:nvPr>
        </p:nvSpPr>
        <p:spPr>
          <a:xfrm>
            <a:off x="301625" y="1527175"/>
            <a:ext cx="8504238" cy="4572000"/>
          </a:xfrm>
        </p:spPr>
        <p:txBody>
          <a:bodyPr/>
          <a:lstStyle/>
          <a:p>
            <a:pPr marL="0" indent="0" eaLnBrk="1" hangingPunct="1">
              <a:buFont typeface="Wingdings 2" pitchFamily="18" charset="2"/>
              <a:buNone/>
            </a:pPr>
            <a:endParaRPr lang="en-US" sz="3200" b="1" smtClean="0"/>
          </a:p>
          <a:p>
            <a:pPr marL="0" indent="0" algn="ctr" eaLnBrk="1" hangingPunct="1">
              <a:buFont typeface="Wingdings 2" pitchFamily="18" charset="2"/>
              <a:buNone/>
            </a:pPr>
            <a:r>
              <a:rPr lang="en-US" sz="4000" smtClean="0"/>
              <a:t>Name the 7 items that must be contained on an acceptable receipt or invoice.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4"/>
          <p:cNvSpPr>
            <a:spLocks noGrp="1"/>
          </p:cNvSpPr>
          <p:nvPr>
            <p:ph type="title"/>
          </p:nvPr>
        </p:nvSpPr>
        <p:spPr/>
        <p:txBody>
          <a:bodyPr/>
          <a:lstStyle/>
          <a:p>
            <a:pPr eaLnBrk="1" hangingPunct="1"/>
            <a:r>
              <a:rPr lang="en-US" sz="3200" b="1" smtClean="0">
                <a:solidFill>
                  <a:schemeClr val="accent1"/>
                </a:solidFill>
              </a:rPr>
              <a:t>IFTA Procedures Manual P560.300</a:t>
            </a:r>
            <a:endParaRPr lang="en-US" sz="3200" smtClean="0">
              <a:solidFill>
                <a:schemeClr val="accent1"/>
              </a:solidFill>
            </a:endParaRPr>
          </a:p>
        </p:txBody>
      </p:sp>
      <p:sp>
        <p:nvSpPr>
          <p:cNvPr id="53250" name="Content Placeholder 5"/>
          <p:cNvSpPr>
            <a:spLocks noGrp="1"/>
          </p:cNvSpPr>
          <p:nvPr>
            <p:ph sz="quarter" idx="1"/>
          </p:nvPr>
        </p:nvSpPr>
        <p:spPr>
          <a:xfrm>
            <a:off x="301625" y="1527175"/>
            <a:ext cx="8504238" cy="4572000"/>
          </a:xfrm>
        </p:spPr>
        <p:txBody>
          <a:bodyPr/>
          <a:lstStyle/>
          <a:p>
            <a:pPr eaLnBrk="1" hangingPunct="1">
              <a:lnSpc>
                <a:spcPct val="90000"/>
              </a:lnSpc>
            </a:pPr>
            <a:endParaRPr lang="en-US" dirty="0" smtClean="0"/>
          </a:p>
          <a:p>
            <a:pPr eaLnBrk="1" hangingPunct="1">
              <a:lnSpc>
                <a:spcPct val="90000"/>
              </a:lnSpc>
            </a:pPr>
            <a:r>
              <a:rPr lang="en-US" sz="2800" dirty="0" smtClean="0"/>
              <a:t>Date of Purchase</a:t>
            </a:r>
          </a:p>
          <a:p>
            <a:pPr eaLnBrk="1" hangingPunct="1">
              <a:lnSpc>
                <a:spcPct val="90000"/>
              </a:lnSpc>
            </a:pPr>
            <a:r>
              <a:rPr lang="en-US" sz="2800" dirty="0" smtClean="0"/>
              <a:t>Sellers Name and Address</a:t>
            </a:r>
          </a:p>
          <a:p>
            <a:pPr eaLnBrk="1" hangingPunct="1">
              <a:lnSpc>
                <a:spcPct val="90000"/>
              </a:lnSpc>
            </a:pPr>
            <a:r>
              <a:rPr lang="en-US" sz="2800" dirty="0" smtClean="0"/>
              <a:t>Number of gallons or liters purchased</a:t>
            </a:r>
          </a:p>
          <a:p>
            <a:pPr eaLnBrk="1" hangingPunct="1">
              <a:lnSpc>
                <a:spcPct val="90000"/>
              </a:lnSpc>
            </a:pPr>
            <a:r>
              <a:rPr lang="en-US" sz="2800" dirty="0" smtClean="0"/>
              <a:t>Fuel Type</a:t>
            </a:r>
          </a:p>
          <a:p>
            <a:pPr eaLnBrk="1" hangingPunct="1">
              <a:lnSpc>
                <a:spcPct val="90000"/>
              </a:lnSpc>
            </a:pPr>
            <a:r>
              <a:rPr lang="en-US" sz="2800" dirty="0" smtClean="0"/>
              <a:t>Price Per Gallon, liter &amp; total amount of sale</a:t>
            </a:r>
          </a:p>
          <a:p>
            <a:pPr eaLnBrk="1" hangingPunct="1">
              <a:lnSpc>
                <a:spcPct val="90000"/>
              </a:lnSpc>
            </a:pPr>
            <a:r>
              <a:rPr lang="en-US" sz="2800" dirty="0" smtClean="0"/>
              <a:t>Unit numbers</a:t>
            </a:r>
          </a:p>
          <a:p>
            <a:pPr eaLnBrk="1" hangingPunct="1">
              <a:lnSpc>
                <a:spcPct val="90000"/>
              </a:lnSpc>
            </a:pPr>
            <a:r>
              <a:rPr lang="en-US" sz="2800" dirty="0" smtClean="0"/>
              <a:t>Purchaser’s Name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228600" y="2667000"/>
            <a:ext cx="8610600" cy="3657600"/>
          </a:xfrm>
        </p:spPr>
        <p:txBody>
          <a:bodyPr>
            <a:noAutofit/>
          </a:bodyPr>
          <a:lstStyle/>
          <a:p>
            <a:pPr marL="628650" indent="-628650" algn="l" eaLnBrk="1" fontAlgn="auto" hangingPunct="1">
              <a:spcAft>
                <a:spcPts val="0"/>
              </a:spcAft>
              <a:buFont typeface="Wingdings 2"/>
              <a:buNone/>
              <a:defRPr/>
            </a:pPr>
            <a:r>
              <a:rPr lang="en-US" sz="2800" cap="none" dirty="0" smtClean="0">
                <a:solidFill>
                  <a:schemeClr val="tx1"/>
                </a:solidFill>
              </a:rPr>
              <a:t>A. That the Applicant receives utility bills in that Jurisdiction in its name</a:t>
            </a:r>
          </a:p>
          <a:p>
            <a:pPr marL="628650" indent="-628650" algn="l" eaLnBrk="1" fontAlgn="auto" hangingPunct="1">
              <a:spcAft>
                <a:spcPts val="0"/>
              </a:spcAft>
              <a:buFont typeface="Wingdings 2"/>
              <a:buNone/>
              <a:defRPr/>
            </a:pPr>
            <a:r>
              <a:rPr lang="en-US" sz="2800" cap="none" dirty="0" smtClean="0">
                <a:solidFill>
                  <a:schemeClr val="tx1"/>
                </a:solidFill>
              </a:rPr>
              <a:t>B. That the Applicant has a vehicle titled in that Jurisdiction in its name</a:t>
            </a:r>
          </a:p>
          <a:p>
            <a:pPr marL="571500" indent="-571500" algn="l" eaLnBrk="1" fontAlgn="auto" hangingPunct="1">
              <a:spcAft>
                <a:spcPts val="0"/>
              </a:spcAft>
              <a:buFont typeface="Wingdings 2"/>
              <a:buNone/>
              <a:defRPr/>
            </a:pPr>
            <a:r>
              <a:rPr lang="en-US" sz="2800" cap="none" dirty="0" smtClean="0">
                <a:solidFill>
                  <a:schemeClr val="tx1"/>
                </a:solidFill>
              </a:rPr>
              <a:t>C. The Applicant has a driver’s license issued by that Jurisdiction</a:t>
            </a:r>
          </a:p>
          <a:p>
            <a:pPr algn="l" eaLnBrk="1" fontAlgn="auto" hangingPunct="1">
              <a:spcAft>
                <a:spcPts val="0"/>
              </a:spcAft>
              <a:buFont typeface="Wingdings 2"/>
              <a:buNone/>
              <a:defRPr/>
            </a:pPr>
            <a:r>
              <a:rPr lang="en-US" sz="2800" cap="none" dirty="0" smtClean="0">
                <a:solidFill>
                  <a:schemeClr val="tx1"/>
                </a:solidFill>
              </a:rPr>
              <a:t>D. All of the above</a:t>
            </a:r>
            <a:endParaRPr lang="en-US" sz="2800" cap="none" dirty="0">
              <a:solidFill>
                <a:schemeClr val="tx1"/>
              </a:solidFill>
            </a:endParaRPr>
          </a:p>
        </p:txBody>
      </p:sp>
      <p:sp>
        <p:nvSpPr>
          <p:cNvPr id="54274" name="Title 3"/>
          <p:cNvSpPr>
            <a:spLocks noGrp="1"/>
          </p:cNvSpPr>
          <p:nvPr>
            <p:ph type="title"/>
          </p:nvPr>
        </p:nvSpPr>
        <p:spPr>
          <a:xfrm>
            <a:off x="152400" y="457200"/>
            <a:ext cx="8763000" cy="1447800"/>
          </a:xfrm>
        </p:spPr>
        <p:txBody>
          <a:bodyPr/>
          <a:lstStyle/>
          <a:p>
            <a:pPr eaLnBrk="1" hangingPunct="1"/>
            <a:r>
              <a:rPr lang="en-US" sz="2800" b="1" smtClean="0">
                <a:solidFill>
                  <a:schemeClr val="bg1"/>
                </a:solidFill>
              </a:rPr>
              <a:t>For IRP, to establish residence in a member jurisdiction, an applicant must demonstrate to the satisfaction of the member jurisdiction:</a:t>
            </a:r>
            <a:endParaRPr lang="en-US" sz="2800" smtClean="0">
              <a:solidFill>
                <a:schemeClr val="bg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457200" y="2743200"/>
            <a:ext cx="8229600" cy="3505200"/>
          </a:xfrm>
        </p:spPr>
        <p:txBody>
          <a:bodyPr>
            <a:normAutofit/>
          </a:bodyPr>
          <a:lstStyle/>
          <a:p>
            <a:pPr algn="l" eaLnBrk="1" fontAlgn="auto" hangingPunct="1">
              <a:spcAft>
                <a:spcPts val="0"/>
              </a:spcAft>
              <a:buFont typeface="Wingdings 2"/>
              <a:buNone/>
              <a:defRPr/>
            </a:pPr>
            <a:r>
              <a:rPr lang="en-US" sz="2800" cap="none" dirty="0" smtClean="0">
                <a:solidFill>
                  <a:schemeClr val="tx1"/>
                </a:solidFill>
              </a:rPr>
              <a:t>The Plan Article III, 305 Selection of Base Jurisdiction</a:t>
            </a:r>
          </a:p>
          <a:p>
            <a:pPr marL="548640" lvl="1" indent="-274320" eaLnBrk="1" fontAlgn="auto" hangingPunct="1">
              <a:spcAft>
                <a:spcPts val="0"/>
              </a:spcAft>
              <a:buFont typeface="Wingdings"/>
              <a:buNone/>
              <a:defRPr/>
            </a:pPr>
            <a:endParaRPr lang="en-US" sz="3000" dirty="0">
              <a:solidFill>
                <a:schemeClr val="tx1"/>
              </a:solidFill>
            </a:endParaRPr>
          </a:p>
          <a:p>
            <a:pPr marL="548640" lvl="1" indent="-274320" eaLnBrk="1" fontAlgn="auto" hangingPunct="1">
              <a:spcAft>
                <a:spcPts val="0"/>
              </a:spcAft>
              <a:buFont typeface="Wingdings"/>
              <a:buNone/>
              <a:defRPr/>
            </a:pPr>
            <a:r>
              <a:rPr lang="en-US" sz="3000" dirty="0" smtClean="0">
                <a:solidFill>
                  <a:schemeClr val="tx1"/>
                </a:solidFill>
              </a:rPr>
              <a:t>They must provide/prove at least three of the 9 items listed</a:t>
            </a:r>
          </a:p>
          <a:p>
            <a:pPr eaLnBrk="1" fontAlgn="auto" hangingPunct="1">
              <a:spcAft>
                <a:spcPts val="0"/>
              </a:spcAft>
              <a:buFont typeface="Wingdings 2"/>
              <a:buNone/>
              <a:defRPr/>
            </a:pPr>
            <a:endParaRPr lang="en-US" dirty="0"/>
          </a:p>
        </p:txBody>
      </p:sp>
      <p:sp>
        <p:nvSpPr>
          <p:cNvPr id="55298" name="Title 3"/>
          <p:cNvSpPr>
            <a:spLocks noGrp="1"/>
          </p:cNvSpPr>
          <p:nvPr>
            <p:ph type="title"/>
          </p:nvPr>
        </p:nvSpPr>
        <p:spPr>
          <a:xfrm>
            <a:off x="722313" y="762000"/>
            <a:ext cx="7772400" cy="990600"/>
          </a:xfrm>
        </p:spPr>
        <p:txBody>
          <a:bodyPr anchor="ctr"/>
          <a:lstStyle/>
          <a:p>
            <a:pPr eaLnBrk="1" hangingPunct="1"/>
            <a:r>
              <a:rPr lang="en-US" smtClean="0"/>
              <a:t>D. All of the above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lnSpcReduction="10000"/>
          </a:bodyPr>
          <a:lstStyle/>
          <a:p>
            <a:pPr algn="l" eaLnBrk="1" fontAlgn="auto" hangingPunct="1">
              <a:spcAft>
                <a:spcPts val="0"/>
              </a:spcAft>
              <a:buFont typeface="Wingdings 2"/>
              <a:buNone/>
              <a:defRPr/>
            </a:pPr>
            <a:endParaRPr lang="en-US" sz="2800" cap="none" dirty="0" smtClean="0">
              <a:solidFill>
                <a:schemeClr val="tx1"/>
              </a:solidFill>
            </a:endParaRPr>
          </a:p>
          <a:p>
            <a:pPr algn="l" eaLnBrk="1" fontAlgn="auto" hangingPunct="1">
              <a:spcAft>
                <a:spcPts val="0"/>
              </a:spcAft>
              <a:buFont typeface="Wingdings 2"/>
              <a:buNone/>
              <a:defRPr/>
            </a:pPr>
            <a:r>
              <a:rPr lang="en-US" sz="3600" cap="none" dirty="0" smtClean="0">
                <a:solidFill>
                  <a:schemeClr val="tx1"/>
                </a:solidFill>
              </a:rPr>
              <a:t>A.	True</a:t>
            </a:r>
          </a:p>
          <a:p>
            <a:pPr algn="l" eaLnBrk="1" fontAlgn="auto" hangingPunct="1">
              <a:spcAft>
                <a:spcPts val="0"/>
              </a:spcAft>
              <a:buFont typeface="Wingdings 2"/>
              <a:buNone/>
              <a:defRPr/>
            </a:pPr>
            <a:r>
              <a:rPr lang="en-US" sz="3600" cap="none" dirty="0" smtClean="0">
                <a:solidFill>
                  <a:schemeClr val="tx1"/>
                </a:solidFill>
              </a:rPr>
              <a:t>B.	False</a:t>
            </a:r>
          </a:p>
          <a:p>
            <a:pPr eaLnBrk="1" fontAlgn="auto" hangingPunct="1">
              <a:spcAft>
                <a:spcPts val="0"/>
              </a:spcAft>
              <a:buFont typeface="Wingdings 2"/>
              <a:buNone/>
              <a:defRPr/>
            </a:pPr>
            <a:endParaRPr lang="en-US" dirty="0"/>
          </a:p>
        </p:txBody>
      </p:sp>
      <p:sp>
        <p:nvSpPr>
          <p:cNvPr id="56322" name="Title 3"/>
          <p:cNvSpPr>
            <a:spLocks noGrp="1"/>
          </p:cNvSpPr>
          <p:nvPr>
            <p:ph type="ctrTitle"/>
          </p:nvPr>
        </p:nvSpPr>
        <p:spPr>
          <a:xfrm>
            <a:off x="228600" y="381000"/>
            <a:ext cx="8686800" cy="1752600"/>
          </a:xfrm>
        </p:spPr>
        <p:txBody>
          <a:bodyPr anchor="ctr"/>
          <a:lstStyle/>
          <a:p>
            <a:pPr eaLnBrk="1" hangingPunct="1"/>
            <a:r>
              <a:rPr lang="en-US" sz="3200" b="1" smtClean="0"/>
              <a:t>Bulk fuel delivered into storage facilities maintained by the licensee may or may not be tax paid at the time of delivery?</a:t>
            </a:r>
            <a:endParaRPr lang="en-US" sz="320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381000" y="2514600"/>
            <a:ext cx="2362200" cy="1371600"/>
          </a:xfrm>
        </p:spPr>
        <p:txBody>
          <a:bodyPr/>
          <a:lstStyle/>
          <a:p>
            <a:pPr algn="ctr" eaLnBrk="1" hangingPunct="1"/>
            <a:r>
              <a:rPr lang="en-US" sz="4000" dirty="0" smtClean="0"/>
              <a:t>Audit </a:t>
            </a:r>
            <a:br>
              <a:rPr lang="en-US" sz="4000" dirty="0" smtClean="0"/>
            </a:br>
            <a:r>
              <a:rPr lang="en-US" sz="4000" dirty="0" smtClean="0"/>
              <a:t>Process</a:t>
            </a:r>
          </a:p>
        </p:txBody>
      </p:sp>
      <p:sp>
        <p:nvSpPr>
          <p:cNvPr id="17410" name="Content Placeholder 2"/>
          <p:cNvSpPr>
            <a:spLocks noGrp="1"/>
          </p:cNvSpPr>
          <p:nvPr>
            <p:ph sz="quarter" idx="1"/>
          </p:nvPr>
        </p:nvSpPr>
        <p:spPr>
          <a:xfrm>
            <a:off x="3124200" y="1600200"/>
            <a:ext cx="5638800" cy="4267200"/>
          </a:xfrm>
        </p:spPr>
        <p:txBody>
          <a:bodyPr/>
          <a:lstStyle/>
          <a:p>
            <a:pPr eaLnBrk="1" hangingPunct="1"/>
            <a:r>
              <a:rPr lang="en-US" sz="3000" dirty="0" smtClean="0"/>
              <a:t>Pre-audit Planning</a:t>
            </a:r>
          </a:p>
          <a:p>
            <a:pPr eaLnBrk="1" hangingPunct="1"/>
            <a:r>
              <a:rPr lang="en-US" sz="3000" dirty="0" smtClean="0"/>
              <a:t>Audit Notification</a:t>
            </a:r>
          </a:p>
          <a:p>
            <a:pPr eaLnBrk="1" hangingPunct="1"/>
            <a:r>
              <a:rPr lang="en-US" sz="3000" dirty="0" smtClean="0"/>
              <a:t>Opening Conference</a:t>
            </a:r>
          </a:p>
          <a:p>
            <a:pPr eaLnBrk="1" hangingPunct="1"/>
            <a:r>
              <a:rPr lang="en-US" sz="3000" dirty="0" smtClean="0"/>
              <a:t>Evaluation of Internal Controls</a:t>
            </a:r>
          </a:p>
          <a:p>
            <a:pPr eaLnBrk="1" hangingPunct="1"/>
            <a:r>
              <a:rPr lang="en-US" sz="3000" dirty="0" smtClean="0"/>
              <a:t>Entering the data into spreadsheets or databases and testing to mileage programs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371600" y="2743200"/>
            <a:ext cx="6400800" cy="3581400"/>
          </a:xfrm>
        </p:spPr>
        <p:txBody>
          <a:bodyPr>
            <a:noAutofit/>
          </a:bodyPr>
          <a:lstStyle/>
          <a:p>
            <a:pPr algn="l" eaLnBrk="1" fontAlgn="auto" hangingPunct="1">
              <a:spcAft>
                <a:spcPts val="0"/>
              </a:spcAft>
              <a:buFont typeface="Wingdings 2"/>
              <a:buNone/>
              <a:defRPr/>
            </a:pPr>
            <a:r>
              <a:rPr lang="en-US" sz="3200" cap="none" dirty="0" smtClean="0">
                <a:solidFill>
                  <a:schemeClr val="tx1"/>
                </a:solidFill>
              </a:rPr>
              <a:t>IFTA Procedures Manual P570.100</a:t>
            </a:r>
          </a:p>
          <a:p>
            <a:pPr marL="400050" lvl="1" algn="l" eaLnBrk="1" fontAlgn="auto" hangingPunct="1">
              <a:spcAft>
                <a:spcPts val="0"/>
              </a:spcAft>
              <a:buFont typeface="Wingdings"/>
              <a:buNone/>
              <a:defRPr/>
            </a:pPr>
            <a:r>
              <a:rPr lang="en-US" sz="3200" b="1" dirty="0" smtClean="0">
                <a:solidFill>
                  <a:schemeClr val="tx1"/>
                </a:solidFill>
              </a:rPr>
              <a:t>Copies of all delivery tickets and/or receipts must be retained by the licensee showing whether tax was paid or not.</a:t>
            </a:r>
            <a:endParaRPr lang="en-US" sz="3200" b="1" dirty="0">
              <a:solidFill>
                <a:schemeClr val="tx1"/>
              </a:solidFill>
            </a:endParaRPr>
          </a:p>
        </p:txBody>
      </p:sp>
      <p:sp>
        <p:nvSpPr>
          <p:cNvPr id="57346" name="Title 3"/>
          <p:cNvSpPr>
            <a:spLocks noGrp="1"/>
          </p:cNvSpPr>
          <p:nvPr>
            <p:ph type="ctrTitle"/>
          </p:nvPr>
        </p:nvSpPr>
        <p:spPr/>
        <p:txBody>
          <a:bodyPr anchor="ctr"/>
          <a:lstStyle/>
          <a:p>
            <a:pPr eaLnBrk="1" hangingPunct="1"/>
            <a:r>
              <a:rPr lang="en-US" sz="3600" b="1" smtClean="0"/>
              <a:t>A.  True</a:t>
            </a:r>
            <a:endParaRPr lang="en-US" sz="3600"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pPr algn="ctr" eaLnBrk="1" hangingPunct="1"/>
            <a:endParaRPr lang="en-US" sz="4400" smtClean="0"/>
          </a:p>
        </p:txBody>
      </p:sp>
      <p:sp>
        <p:nvSpPr>
          <p:cNvPr id="58370" name="Text Placeholder 3"/>
          <p:cNvSpPr>
            <a:spLocks noGrp="1"/>
          </p:cNvSpPr>
          <p:nvPr>
            <p:ph type="body" sz="half" idx="2"/>
          </p:nvPr>
        </p:nvSpPr>
        <p:spPr/>
        <p:txBody>
          <a:bodyPr anchor="ctr"/>
          <a:lstStyle/>
          <a:p>
            <a:pPr algn="ctr" eaLnBrk="1" hangingPunct="1"/>
            <a:r>
              <a:rPr lang="en-US" sz="3200" dirty="0" smtClean="0"/>
              <a:t>Let’s see if we can hit our target or have to take an alternate route</a:t>
            </a:r>
          </a:p>
        </p:txBody>
      </p:sp>
      <p:pic>
        <p:nvPicPr>
          <p:cNvPr id="58371" name="Picture Placeholder 4"/>
          <p:cNvPicPr>
            <a:picLocks noGrp="1" noChangeAspect="1"/>
          </p:cNvPicPr>
          <p:nvPr>
            <p:ph type="pic" idx="1"/>
          </p:nvPr>
        </p:nvPicPr>
        <p:blipFill>
          <a:blip r:embed="rId2"/>
          <a:srcRect t="1515" b="1515"/>
          <a:stretch>
            <a:fillRect/>
          </a:stretch>
        </p:blip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US" b="1" smtClean="0">
                <a:solidFill>
                  <a:schemeClr val="accent1"/>
                </a:solidFill>
              </a:rPr>
              <a:t>Communication</a:t>
            </a:r>
          </a:p>
        </p:txBody>
      </p:sp>
      <p:sp>
        <p:nvSpPr>
          <p:cNvPr id="3" name="Content Placeholder 2"/>
          <p:cNvSpPr>
            <a:spLocks noGrp="1"/>
          </p:cNvSpPr>
          <p:nvPr>
            <p:ph sz="quarter" idx="1"/>
          </p:nvPr>
        </p:nvSpPr>
        <p:spPr>
          <a:xfrm>
            <a:off x="301625" y="1600200"/>
            <a:ext cx="8504238" cy="4724400"/>
          </a:xfrm>
        </p:spPr>
        <p:txBody>
          <a:bodyPr>
            <a:normAutofit fontScale="92500" lnSpcReduction="10000"/>
          </a:bodyPr>
          <a:lstStyle/>
          <a:p>
            <a:pPr marL="274320" indent="-274320" eaLnBrk="1" fontAlgn="auto" hangingPunct="1">
              <a:spcAft>
                <a:spcPts val="0"/>
              </a:spcAft>
              <a:buFont typeface="Wingdings 2"/>
              <a:buChar char=""/>
              <a:defRPr/>
            </a:pPr>
            <a:r>
              <a:rPr lang="en-US" sz="3200" dirty="0" smtClean="0"/>
              <a:t>We are more than just information gatherers.</a:t>
            </a:r>
          </a:p>
          <a:p>
            <a:pPr marL="274320" indent="-274320" eaLnBrk="1" fontAlgn="auto" hangingPunct="1">
              <a:spcAft>
                <a:spcPts val="0"/>
              </a:spcAft>
              <a:buFont typeface="Wingdings 2"/>
              <a:buChar char=""/>
              <a:defRPr/>
            </a:pPr>
            <a:endParaRPr lang="en-US" sz="1500" dirty="0"/>
          </a:p>
          <a:p>
            <a:pPr marL="274320" indent="-274320" eaLnBrk="1" fontAlgn="auto" hangingPunct="1">
              <a:spcAft>
                <a:spcPts val="0"/>
              </a:spcAft>
              <a:buFont typeface="Wingdings 2"/>
              <a:buChar char=""/>
              <a:defRPr/>
            </a:pPr>
            <a:r>
              <a:rPr lang="en-US" sz="3200" dirty="0" smtClean="0"/>
              <a:t>It’s so important to communicate with the carriers throughout the audit process.</a:t>
            </a:r>
          </a:p>
          <a:p>
            <a:pPr marL="1098233" lvl="3" indent="-274320" eaLnBrk="1" fontAlgn="auto" hangingPunct="1">
              <a:spcAft>
                <a:spcPts val="0"/>
              </a:spcAft>
              <a:buFont typeface="Wingdings 2"/>
              <a:buChar char=""/>
              <a:defRPr/>
            </a:pPr>
            <a:endParaRPr lang="en-US" sz="1500" dirty="0"/>
          </a:p>
          <a:p>
            <a:pPr marL="274320" indent="-274320" eaLnBrk="1" fontAlgn="auto" hangingPunct="1">
              <a:spcAft>
                <a:spcPts val="0"/>
              </a:spcAft>
              <a:buFont typeface="Wingdings 2"/>
              <a:buChar char=""/>
              <a:defRPr/>
            </a:pPr>
            <a:r>
              <a:rPr lang="en-US" sz="3200" dirty="0" smtClean="0"/>
              <a:t>Good communication can make the audit easier on both the carrier and the auditor.  A job well done has an impact on the big picture (Peer Reviews).</a:t>
            </a:r>
          </a:p>
          <a:p>
            <a:pPr marL="0" indent="0" eaLnBrk="1" fontAlgn="auto" hangingPunct="1">
              <a:spcAft>
                <a:spcPts val="0"/>
              </a:spcAft>
              <a:buFont typeface="Wingdings 2"/>
              <a:buNone/>
              <a:defRPr/>
            </a:pPr>
            <a:endParaRPr lang="en-US" sz="1500" dirty="0" smtClean="0"/>
          </a:p>
          <a:p>
            <a:pPr marL="274320" indent="-274320" eaLnBrk="1" fontAlgn="auto" hangingPunct="1">
              <a:spcAft>
                <a:spcPts val="0"/>
              </a:spcAft>
              <a:buFont typeface="Wingdings 2"/>
              <a:buChar char=""/>
              <a:defRPr/>
            </a:pPr>
            <a:r>
              <a:rPr lang="en-US" sz="3200" dirty="0"/>
              <a:t>How can we deal with an angry carrier?</a:t>
            </a:r>
          </a:p>
          <a:p>
            <a:pPr marL="274320" indent="-274320" eaLnBrk="1" fontAlgn="auto" hangingPunct="1">
              <a:spcAft>
                <a:spcPts val="0"/>
              </a:spcAft>
              <a:buFont typeface="Wingdings 2"/>
              <a:buChar char=""/>
              <a:defRPr/>
            </a:pPr>
            <a:endParaRPr lang="en-US" dirty="0" smtClean="0"/>
          </a:p>
          <a:p>
            <a:pPr marL="274320" indent="-274320" eaLnBrk="1" fontAlgn="auto" hangingPunct="1">
              <a:spcAft>
                <a:spcPts val="0"/>
              </a:spcAft>
              <a:buFont typeface="Wingdings 2"/>
              <a:buChar char=""/>
              <a:defRPr/>
            </a:pPr>
            <a:endParaRPr lang="en-US" dirty="0"/>
          </a:p>
          <a:p>
            <a:pPr marL="274320" indent="-274320" eaLnBrk="1" fontAlgn="auto" hangingPunct="1">
              <a:spcAft>
                <a:spcPts val="0"/>
              </a:spcAft>
              <a:buFont typeface="Wingdings 2"/>
              <a:buChar char=""/>
              <a:defRPr/>
            </a:pPr>
            <a:endParaRPr lang="en-US" dirty="0" smtClean="0"/>
          </a:p>
          <a:p>
            <a:pPr marL="274320" indent="-274320" eaLnBrk="1" fontAlgn="auto" hangingPunct="1">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457200" y="2590800"/>
            <a:ext cx="8382000" cy="3810000"/>
          </a:xfrm>
        </p:spPr>
        <p:txBody>
          <a:bodyPr>
            <a:normAutofit lnSpcReduction="10000"/>
          </a:bodyPr>
          <a:lstStyle/>
          <a:p>
            <a:pPr algn="l" eaLnBrk="1" hangingPunct="1">
              <a:lnSpc>
                <a:spcPct val="90000"/>
              </a:lnSpc>
              <a:defRPr/>
            </a:pPr>
            <a:r>
              <a:rPr lang="en-US" sz="2800" cap="none" dirty="0" smtClean="0">
                <a:solidFill>
                  <a:schemeClr val="tx1"/>
                </a:solidFill>
              </a:rPr>
              <a:t>Determining Results</a:t>
            </a:r>
          </a:p>
          <a:p>
            <a:pPr lvl="1" eaLnBrk="1" hangingPunct="1">
              <a:lnSpc>
                <a:spcPct val="90000"/>
              </a:lnSpc>
              <a:defRPr/>
            </a:pPr>
            <a:r>
              <a:rPr lang="en-US" sz="2400" dirty="0" smtClean="0">
                <a:solidFill>
                  <a:schemeClr val="tx1"/>
                </a:solidFill>
              </a:rPr>
              <a:t>Changes (if any)</a:t>
            </a:r>
          </a:p>
          <a:p>
            <a:pPr lvl="1" eaLnBrk="1" hangingPunct="1">
              <a:lnSpc>
                <a:spcPct val="90000"/>
              </a:lnSpc>
              <a:defRPr/>
            </a:pPr>
            <a:r>
              <a:rPr lang="en-US" sz="2400" dirty="0" smtClean="0">
                <a:solidFill>
                  <a:schemeClr val="tx1"/>
                </a:solidFill>
              </a:rPr>
              <a:t>Inadequate assessment</a:t>
            </a:r>
          </a:p>
          <a:p>
            <a:pPr algn="l" eaLnBrk="1" hangingPunct="1">
              <a:lnSpc>
                <a:spcPct val="90000"/>
              </a:lnSpc>
              <a:defRPr/>
            </a:pPr>
            <a:endParaRPr lang="en-US" cap="none" dirty="0" smtClean="0">
              <a:solidFill>
                <a:schemeClr val="tx1"/>
              </a:solidFill>
            </a:endParaRPr>
          </a:p>
          <a:p>
            <a:pPr algn="l" eaLnBrk="1" hangingPunct="1">
              <a:lnSpc>
                <a:spcPct val="90000"/>
              </a:lnSpc>
              <a:defRPr/>
            </a:pPr>
            <a:r>
              <a:rPr lang="en-US" sz="2800" cap="none" dirty="0" smtClean="0">
                <a:solidFill>
                  <a:schemeClr val="tx1"/>
                </a:solidFill>
              </a:rPr>
              <a:t>Audit Report</a:t>
            </a:r>
          </a:p>
          <a:p>
            <a:pPr marL="285750" lvl="1" indent="-11113" eaLnBrk="1" hangingPunct="1">
              <a:lnSpc>
                <a:spcPct val="90000"/>
              </a:lnSpc>
              <a:defRPr/>
            </a:pPr>
            <a:r>
              <a:rPr lang="en-US" sz="2400" dirty="0" smtClean="0">
                <a:solidFill>
                  <a:schemeClr val="tx1"/>
                </a:solidFill>
              </a:rPr>
              <a:t>Agreement A660 and IRP Audit Procedures Manual Article 6, requirements</a:t>
            </a:r>
          </a:p>
          <a:p>
            <a:pPr lvl="1" eaLnBrk="1" hangingPunct="1">
              <a:lnSpc>
                <a:spcPct val="90000"/>
              </a:lnSpc>
              <a:defRPr/>
            </a:pPr>
            <a:r>
              <a:rPr lang="en-US" sz="2400" i="1" dirty="0" smtClean="0">
                <a:solidFill>
                  <a:schemeClr val="tx1"/>
                </a:solidFill>
              </a:rPr>
              <a:t>Tip: Be clear and to the point</a:t>
            </a:r>
          </a:p>
          <a:p>
            <a:pPr algn="l" eaLnBrk="1" hangingPunct="1">
              <a:lnSpc>
                <a:spcPct val="90000"/>
              </a:lnSpc>
              <a:defRPr/>
            </a:pPr>
            <a:endParaRPr lang="en-US" cap="none" dirty="0" smtClean="0">
              <a:solidFill>
                <a:schemeClr val="tx1"/>
              </a:solidFill>
            </a:endParaRPr>
          </a:p>
          <a:p>
            <a:pPr algn="l" eaLnBrk="1" hangingPunct="1">
              <a:lnSpc>
                <a:spcPct val="90000"/>
              </a:lnSpc>
              <a:defRPr/>
            </a:pPr>
            <a:r>
              <a:rPr lang="en-US" sz="2800" cap="none" dirty="0" smtClean="0">
                <a:solidFill>
                  <a:schemeClr val="tx1"/>
                </a:solidFill>
              </a:rPr>
              <a:t>Exit Conference</a:t>
            </a:r>
            <a:r>
              <a:rPr lang="en-US" cap="none" dirty="0" smtClean="0">
                <a:solidFill>
                  <a:schemeClr val="tx1"/>
                </a:solidFill>
              </a:rPr>
              <a:t>	</a:t>
            </a:r>
          </a:p>
        </p:txBody>
      </p:sp>
      <p:sp>
        <p:nvSpPr>
          <p:cNvPr id="2" name="Title 1"/>
          <p:cNvSpPr>
            <a:spLocks noGrp="1"/>
          </p:cNvSpPr>
          <p:nvPr>
            <p:ph type="title"/>
          </p:nvPr>
        </p:nvSpPr>
        <p:spPr>
          <a:xfrm>
            <a:off x="762000" y="838200"/>
            <a:ext cx="7772400" cy="762000"/>
          </a:xfrm>
        </p:spPr>
        <p:txBody>
          <a:bodyPr>
            <a:normAutofit/>
          </a:bodyPr>
          <a:lstStyle/>
          <a:p>
            <a:pPr eaLnBrk="1" fontAlgn="auto" hangingPunct="1">
              <a:spcAft>
                <a:spcPts val="0"/>
              </a:spcAft>
              <a:defRPr/>
            </a:pPr>
            <a:r>
              <a:rPr lang="en-US" dirty="0" smtClean="0">
                <a:latin typeface="+mn-lt"/>
              </a:rPr>
              <a:t>Wrapping It Up</a:t>
            </a:r>
            <a:endParaRPr lang="en-US" dirty="0">
              <a:latin typeface="+mn-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3"/>
          <p:cNvSpPr>
            <a:spLocks noGrp="1"/>
          </p:cNvSpPr>
          <p:nvPr>
            <p:ph type="title"/>
          </p:nvPr>
        </p:nvSpPr>
        <p:spPr>
          <a:xfrm>
            <a:off x="381000" y="1371600"/>
            <a:ext cx="2362200" cy="3276600"/>
          </a:xfrm>
        </p:spPr>
        <p:txBody>
          <a:bodyPr/>
          <a:lstStyle/>
          <a:p>
            <a:pPr eaLnBrk="1" hangingPunct="1"/>
            <a:r>
              <a:rPr lang="en-US" sz="3200" dirty="0" smtClean="0">
                <a:solidFill>
                  <a:schemeClr val="bg1"/>
                </a:solidFill>
              </a:rPr>
              <a:t>There are obstacles that can get in the way.</a:t>
            </a:r>
          </a:p>
        </p:txBody>
      </p:sp>
      <p:sp>
        <p:nvSpPr>
          <p:cNvPr id="6" name="Text Placeholder 5"/>
          <p:cNvSpPr>
            <a:spLocks noGrp="1"/>
          </p:cNvSpPr>
          <p:nvPr>
            <p:ph type="body" idx="2"/>
          </p:nvPr>
        </p:nvSpPr>
        <p:spPr>
          <a:xfrm>
            <a:off x="6019800" y="3124200"/>
            <a:ext cx="2743200" cy="1905000"/>
          </a:xfrm>
        </p:spPr>
        <p:txBody>
          <a:bodyPr>
            <a:noAutofit/>
          </a:bodyPr>
          <a:lstStyle/>
          <a:p>
            <a:pPr eaLnBrk="1" fontAlgn="auto" hangingPunct="1">
              <a:buFont typeface="Wingdings 2"/>
              <a:buNone/>
              <a:defRPr/>
            </a:pPr>
            <a:r>
              <a:rPr lang="en-US" sz="3600" b="1" dirty="0">
                <a:solidFill>
                  <a:schemeClr val="tx1"/>
                </a:solidFill>
                <a:latin typeface="+mj-lt"/>
              </a:rPr>
              <a:t>Which way </a:t>
            </a:r>
            <a:r>
              <a:rPr lang="en-US" sz="3600" b="1" dirty="0" smtClean="0">
                <a:solidFill>
                  <a:schemeClr val="tx1"/>
                </a:solidFill>
                <a:latin typeface="+mj-lt"/>
              </a:rPr>
              <a:t>do </a:t>
            </a:r>
            <a:r>
              <a:rPr lang="en-US" sz="3600" b="1" dirty="0">
                <a:solidFill>
                  <a:schemeClr val="tx1"/>
                </a:solidFill>
                <a:latin typeface="+mj-lt"/>
              </a:rPr>
              <a:t>we go?</a:t>
            </a:r>
          </a:p>
        </p:txBody>
      </p:sp>
      <p:pic>
        <p:nvPicPr>
          <p:cNvPr id="20483" name="Picture 2" descr="Bullseye : 3d people - man, person looking information sign."/>
          <p:cNvPicPr>
            <a:picLocks noGrp="1" noChangeAspect="1" noChangeArrowheads="1"/>
          </p:cNvPicPr>
          <p:nvPr>
            <p:ph sz="quarter" idx="1"/>
          </p:nvPr>
        </p:nvPicPr>
        <p:blipFill>
          <a:blip r:embed="rId2"/>
          <a:srcRect/>
          <a:stretch>
            <a:fillRect/>
          </a:stretch>
        </p:blipFill>
        <p:spPr>
          <a:xfrm>
            <a:off x="3124200" y="1981200"/>
            <a:ext cx="2646363" cy="324485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6"/>
          <p:cNvSpPr>
            <a:spLocks noGrp="1"/>
          </p:cNvSpPr>
          <p:nvPr>
            <p:ph type="title"/>
          </p:nvPr>
        </p:nvSpPr>
        <p:spPr/>
        <p:txBody>
          <a:bodyPr/>
          <a:lstStyle/>
          <a:p>
            <a:pPr eaLnBrk="1" hangingPunct="1"/>
            <a:r>
              <a:rPr lang="en-US" sz="3600" b="1" smtClean="0">
                <a:solidFill>
                  <a:schemeClr val="accent1"/>
                </a:solidFill>
              </a:rPr>
              <a:t>Website Resources</a:t>
            </a:r>
            <a:endParaRPr lang="en-US" b="1" smtClean="0">
              <a:solidFill>
                <a:schemeClr val="accent1"/>
              </a:solidFill>
            </a:endParaRPr>
          </a:p>
        </p:txBody>
      </p:sp>
      <p:sp>
        <p:nvSpPr>
          <p:cNvPr id="8" name="Content Placeholder 7"/>
          <p:cNvSpPr>
            <a:spLocks noGrp="1"/>
          </p:cNvSpPr>
          <p:nvPr>
            <p:ph sz="quarter" idx="1"/>
          </p:nvPr>
        </p:nvSpPr>
        <p:spPr>
          <a:xfrm>
            <a:off x="301625" y="1371600"/>
            <a:ext cx="8504238" cy="5181600"/>
          </a:xfrm>
        </p:spPr>
        <p:txBody>
          <a:bodyPr>
            <a:noAutofit/>
          </a:bodyPr>
          <a:lstStyle/>
          <a:p>
            <a:pPr marL="0" indent="0" eaLnBrk="1" fontAlgn="auto" hangingPunct="1">
              <a:spcAft>
                <a:spcPts val="0"/>
              </a:spcAft>
              <a:buFont typeface="Wingdings 2"/>
              <a:buNone/>
              <a:defRPr/>
            </a:pPr>
            <a:r>
              <a:rPr lang="en-US" sz="2500" b="1" dirty="0" smtClean="0"/>
              <a:t>IRP </a:t>
            </a:r>
            <a:r>
              <a:rPr lang="en-US" sz="2500" b="1" dirty="0"/>
              <a:t>website:  </a:t>
            </a:r>
            <a:r>
              <a:rPr lang="en-US" sz="2500" u="sng" dirty="0">
                <a:hlinkClick r:id="rId2"/>
              </a:rPr>
              <a:t>http://</a:t>
            </a:r>
            <a:r>
              <a:rPr lang="en-US" sz="2500" u="sng" dirty="0" smtClean="0">
                <a:hlinkClick r:id="rId2"/>
              </a:rPr>
              <a:t>www.irponline.org/default.asp</a:t>
            </a:r>
            <a:endParaRPr lang="en-US" sz="2500" dirty="0"/>
          </a:p>
          <a:p>
            <a:pPr marL="0" indent="0" eaLnBrk="1" fontAlgn="auto" hangingPunct="1">
              <a:spcAft>
                <a:spcPts val="0"/>
              </a:spcAft>
              <a:buFont typeface="Wingdings 2"/>
              <a:buNone/>
              <a:defRPr/>
            </a:pPr>
            <a:r>
              <a:rPr lang="en-US" sz="2500" b="1" dirty="0" smtClean="0"/>
              <a:t>IRP </a:t>
            </a:r>
            <a:r>
              <a:rPr lang="en-US" sz="2500" b="1" dirty="0"/>
              <a:t>(The Plan):  </a:t>
            </a:r>
            <a:r>
              <a:rPr lang="en-US" sz="2500" u="sng" dirty="0">
                <a:hlinkClick r:id="rId3"/>
              </a:rPr>
              <a:t>http://c.ymcdn.com/sites/www.irponline.org/resource/resmgr/publications/plan_effective_july2013_5.20.pdf</a:t>
            </a:r>
            <a:endParaRPr lang="en-US" sz="2500" dirty="0"/>
          </a:p>
          <a:p>
            <a:pPr marL="0" indent="0" eaLnBrk="1" fontAlgn="auto" hangingPunct="1">
              <a:spcAft>
                <a:spcPts val="0"/>
              </a:spcAft>
              <a:buFont typeface="Wingdings 2"/>
              <a:buNone/>
              <a:defRPr/>
            </a:pPr>
            <a:r>
              <a:rPr lang="en-US" sz="2500" b="1" dirty="0" smtClean="0"/>
              <a:t>IRP </a:t>
            </a:r>
            <a:r>
              <a:rPr lang="en-US" sz="2500" b="1" dirty="0"/>
              <a:t>Audit Procedures Manual:</a:t>
            </a:r>
          </a:p>
          <a:p>
            <a:pPr marL="0" indent="0" eaLnBrk="1" fontAlgn="auto" hangingPunct="1">
              <a:spcAft>
                <a:spcPts val="0"/>
              </a:spcAft>
              <a:buFont typeface="Wingdings 2"/>
              <a:buNone/>
              <a:defRPr/>
            </a:pPr>
            <a:r>
              <a:rPr lang="en-US" sz="2500" u="sng" dirty="0" smtClean="0">
                <a:hlinkClick r:id="rId4"/>
              </a:rPr>
              <a:t>http</a:t>
            </a:r>
            <a:r>
              <a:rPr lang="en-US" sz="2500" u="sng" dirty="0">
                <a:hlinkClick r:id="rId4"/>
              </a:rPr>
              <a:t>://c.ymcdn.com/sites/www.irponline.org/resource/resmgr/publications/apm_&amp;_</a:t>
            </a:r>
            <a:r>
              <a:rPr lang="en-US" sz="2500" u="sng" dirty="0" smtClean="0">
                <a:hlinkClick r:id="rId4"/>
              </a:rPr>
              <a:t>appendix_3_1_13.pdf</a:t>
            </a:r>
            <a:endParaRPr lang="en-US" sz="2500" u="sng" dirty="0" smtClean="0"/>
          </a:p>
          <a:p>
            <a:pPr marL="0" indent="0" eaLnBrk="1" fontAlgn="auto" hangingPunct="1">
              <a:spcAft>
                <a:spcPts val="0"/>
              </a:spcAft>
              <a:buFont typeface="Wingdings 2"/>
              <a:buNone/>
              <a:defRPr/>
            </a:pPr>
            <a:r>
              <a:rPr lang="en-US" sz="2500" b="1" dirty="0" smtClean="0"/>
              <a:t>IFTA </a:t>
            </a:r>
            <a:r>
              <a:rPr lang="en-US" sz="2500" b="1" dirty="0"/>
              <a:t>website:  </a:t>
            </a:r>
            <a:r>
              <a:rPr lang="en-US" sz="2500" u="sng" dirty="0">
                <a:hlinkClick r:id="rId5"/>
              </a:rPr>
              <a:t>http://www.iftach.org/index.php</a:t>
            </a:r>
            <a:endParaRPr lang="en-US" sz="2500" dirty="0"/>
          </a:p>
          <a:p>
            <a:pPr marL="0" indent="0" eaLnBrk="1" fontAlgn="auto" hangingPunct="1">
              <a:spcAft>
                <a:spcPts val="0"/>
              </a:spcAft>
              <a:buFont typeface="Wingdings 2"/>
              <a:buNone/>
              <a:defRPr/>
            </a:pPr>
            <a:r>
              <a:rPr lang="en-US" sz="2500" b="1" dirty="0" smtClean="0"/>
              <a:t>IFTA (The Agreement):</a:t>
            </a:r>
            <a:endParaRPr lang="en-US" sz="2500" b="1" dirty="0"/>
          </a:p>
          <a:p>
            <a:pPr marL="0" indent="0" eaLnBrk="1" fontAlgn="auto" hangingPunct="1">
              <a:spcAft>
                <a:spcPts val="0"/>
              </a:spcAft>
              <a:buFont typeface="Wingdings 2"/>
              <a:buNone/>
              <a:defRPr/>
            </a:pPr>
            <a:r>
              <a:rPr lang="en-US" sz="2500" u="sng" dirty="0">
                <a:hlinkClick r:id="rId6"/>
              </a:rPr>
              <a:t>http://www.iftach.org/manuals/2013/AA/Articles%20of%20Agreement%20Complete%20Document%20-%20FINAL%20July%202013.pdf</a:t>
            </a:r>
            <a:endParaRPr lang="en-US" sz="2500" dirty="0"/>
          </a:p>
          <a:p>
            <a:pPr marL="274320" indent="-274320" eaLnBrk="1" fontAlgn="auto" hangingPunct="1">
              <a:spcAft>
                <a:spcPts val="0"/>
              </a:spcAft>
              <a:buFont typeface="Wingdings 2"/>
              <a:buChar char=""/>
              <a:defRPr/>
            </a:pPr>
            <a:endParaRPr lang="en-US" sz="25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sz="3600" b="1" smtClean="0">
                <a:solidFill>
                  <a:schemeClr val="accent1"/>
                </a:solidFill>
              </a:rPr>
              <a:t>Websites Continued</a:t>
            </a:r>
          </a:p>
        </p:txBody>
      </p:sp>
      <p:sp>
        <p:nvSpPr>
          <p:cNvPr id="3" name="Content Placeholder 2"/>
          <p:cNvSpPr>
            <a:spLocks noGrp="1"/>
          </p:cNvSpPr>
          <p:nvPr>
            <p:ph sz="quarter" idx="1"/>
          </p:nvPr>
        </p:nvSpPr>
        <p:spPr>
          <a:xfrm>
            <a:off x="152400" y="1447800"/>
            <a:ext cx="8839200" cy="4953000"/>
          </a:xfrm>
        </p:spPr>
        <p:txBody>
          <a:bodyPr>
            <a:normAutofit fontScale="32500" lnSpcReduction="20000"/>
          </a:bodyPr>
          <a:lstStyle/>
          <a:p>
            <a:pPr marL="0" indent="0" eaLnBrk="1" fontAlgn="auto" hangingPunct="1">
              <a:spcAft>
                <a:spcPts val="0"/>
              </a:spcAft>
              <a:buFont typeface="Wingdings 2"/>
              <a:buNone/>
              <a:defRPr/>
            </a:pPr>
            <a:r>
              <a:rPr lang="en-US" sz="7700" b="1" dirty="0" smtClean="0"/>
              <a:t>IFTA Audit Manual:</a:t>
            </a:r>
          </a:p>
          <a:p>
            <a:pPr marL="0" indent="0" eaLnBrk="1" fontAlgn="auto" hangingPunct="1">
              <a:spcAft>
                <a:spcPts val="0"/>
              </a:spcAft>
              <a:buFont typeface="Wingdings 2"/>
              <a:buNone/>
              <a:defRPr/>
            </a:pPr>
            <a:r>
              <a:rPr lang="en-US" sz="7700" u="sng" dirty="0" smtClean="0">
                <a:hlinkClick r:id="rId2"/>
              </a:rPr>
              <a:t>http://www.iftach.org/manuals/2012/AM/Audit%20Manual%20January%202012%20FINAL.pdf</a:t>
            </a:r>
            <a:endParaRPr lang="en-US" sz="7700" dirty="0" smtClean="0"/>
          </a:p>
          <a:p>
            <a:pPr marL="0" indent="0" eaLnBrk="1" fontAlgn="auto" hangingPunct="1">
              <a:spcAft>
                <a:spcPts val="0"/>
              </a:spcAft>
              <a:buFont typeface="Wingdings 2"/>
              <a:buNone/>
              <a:defRPr/>
            </a:pPr>
            <a:r>
              <a:rPr lang="en-US" sz="7700" dirty="0" smtClean="0"/>
              <a:t> </a:t>
            </a:r>
          </a:p>
          <a:p>
            <a:pPr marL="0" indent="0" eaLnBrk="1" fontAlgn="auto" hangingPunct="1">
              <a:spcAft>
                <a:spcPts val="0"/>
              </a:spcAft>
              <a:buFont typeface="Wingdings 2"/>
              <a:buNone/>
              <a:defRPr/>
            </a:pPr>
            <a:r>
              <a:rPr lang="en-US" sz="7700" b="1" dirty="0" smtClean="0"/>
              <a:t>IFTA Procedures Manual:</a:t>
            </a:r>
          </a:p>
          <a:p>
            <a:pPr marL="0" indent="0" eaLnBrk="1" fontAlgn="auto" hangingPunct="1">
              <a:spcAft>
                <a:spcPts val="0"/>
              </a:spcAft>
              <a:buFont typeface="Wingdings 2"/>
              <a:buNone/>
              <a:defRPr/>
            </a:pPr>
            <a:r>
              <a:rPr lang="en-US" sz="7700" u="sng" dirty="0" smtClean="0">
                <a:hlinkClick r:id="rId3"/>
              </a:rPr>
              <a:t>http://www.iftach.org/manuals/2012/PM/Procedures%20Manual%20Complete%20January%202013.pdf</a:t>
            </a:r>
            <a:endParaRPr lang="en-US" sz="7700" dirty="0" smtClean="0"/>
          </a:p>
          <a:p>
            <a:pPr marL="0" indent="0" eaLnBrk="1" fontAlgn="auto" hangingPunct="1">
              <a:spcAft>
                <a:spcPts val="0"/>
              </a:spcAft>
              <a:buFont typeface="Wingdings 2"/>
              <a:buNone/>
              <a:defRPr/>
            </a:pPr>
            <a:r>
              <a:rPr lang="en-US" sz="7700" dirty="0" smtClean="0"/>
              <a:t> </a:t>
            </a:r>
          </a:p>
          <a:p>
            <a:pPr marL="0" indent="0" eaLnBrk="1" fontAlgn="auto" hangingPunct="1">
              <a:spcAft>
                <a:spcPts val="0"/>
              </a:spcAft>
              <a:buFont typeface="Wingdings 2"/>
              <a:buNone/>
              <a:defRPr/>
            </a:pPr>
            <a:r>
              <a:rPr lang="en-US" sz="7700" b="1" dirty="0" smtClean="0"/>
              <a:t>FMCSA Safer System:  </a:t>
            </a:r>
            <a:r>
              <a:rPr lang="en-US" sz="7700" u="sng" dirty="0" smtClean="0">
                <a:hlinkClick r:id="rId4"/>
              </a:rPr>
              <a:t>http://safer.fmcsa.dot.gov/</a:t>
            </a:r>
            <a:endParaRPr lang="en-US" sz="7700" u="sng" dirty="0" smtClean="0"/>
          </a:p>
          <a:p>
            <a:pPr marL="0" indent="0" eaLnBrk="1" fontAlgn="auto" hangingPunct="1">
              <a:spcAft>
                <a:spcPts val="0"/>
              </a:spcAft>
              <a:buFont typeface="Wingdings 2"/>
              <a:buNone/>
              <a:defRPr/>
            </a:pPr>
            <a:endParaRPr lang="en-US" sz="7700" u="sng" dirty="0" smtClean="0"/>
          </a:p>
          <a:p>
            <a:pPr marL="0" indent="0" eaLnBrk="1" fontAlgn="auto" hangingPunct="1">
              <a:spcAft>
                <a:spcPts val="0"/>
              </a:spcAft>
              <a:buFont typeface="Wingdings 2"/>
              <a:buNone/>
              <a:defRPr/>
            </a:pPr>
            <a:r>
              <a:rPr lang="en-US" sz="7700" b="1" dirty="0" smtClean="0"/>
              <a:t>Secretary of State websites</a:t>
            </a:r>
          </a:p>
          <a:p>
            <a:pPr marL="0" indent="0" eaLnBrk="1" fontAlgn="auto" hangingPunct="1">
              <a:spcAft>
                <a:spcPts val="0"/>
              </a:spcAft>
              <a:buFont typeface="Wingdings 2"/>
              <a:buNone/>
              <a:defRPr/>
            </a:pPr>
            <a:endParaRPr lang="en-US" sz="7700" dirty="0" smtClean="0"/>
          </a:p>
          <a:p>
            <a:pPr marL="0" indent="0" eaLnBrk="1" fontAlgn="auto" hangingPunct="1">
              <a:spcAft>
                <a:spcPts val="0"/>
              </a:spcAft>
              <a:buFont typeface="Wingdings 2"/>
              <a:buNone/>
              <a:defRPr/>
            </a:pPr>
            <a:r>
              <a:rPr lang="en-US" sz="7700" b="1" dirty="0" smtClean="0"/>
              <a:t>Google the carrier’s company</a:t>
            </a:r>
          </a:p>
          <a:p>
            <a:pPr marL="274320" indent="-274320" eaLnBrk="1" fontAlgn="auto" hangingPunct="1">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466</TotalTime>
  <Words>1509</Words>
  <Application>Microsoft Office PowerPoint</Application>
  <PresentationFormat>On-screen Show (4:3)</PresentationFormat>
  <Paragraphs>210</Paragraphs>
  <Slides>41</Slides>
  <Notes>3</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Civic</vt:lpstr>
      <vt:lpstr>Auditor 101_301    </vt:lpstr>
      <vt:lpstr>Can we hit our mark or do we need to go around the target and back? </vt:lpstr>
      <vt:lpstr>Definitions</vt:lpstr>
      <vt:lpstr>Audit  Process</vt:lpstr>
      <vt:lpstr>Communication</vt:lpstr>
      <vt:lpstr>Wrapping It Up</vt:lpstr>
      <vt:lpstr>There are obstacles that can get in the way.</vt:lpstr>
      <vt:lpstr>Website Resources</vt:lpstr>
      <vt:lpstr>Websites Continued</vt:lpstr>
      <vt:lpstr>PowerPoint Presentation</vt:lpstr>
      <vt:lpstr>Which of the following terms are correct? </vt:lpstr>
      <vt:lpstr>A &amp; D</vt:lpstr>
      <vt:lpstr>PowerPoint Presentation</vt:lpstr>
      <vt:lpstr>PowerPoint Presentation</vt:lpstr>
      <vt:lpstr>PowerPoint Presentation</vt:lpstr>
      <vt:lpstr>PowerPoint Presentation</vt:lpstr>
      <vt:lpstr>Licensees may be required to keep supporting documentation for their returns for longer than the customary four years from the due date of the return or the filing date whichever is later.</vt:lpstr>
      <vt:lpstr>A. True</vt:lpstr>
      <vt:lpstr>When a Licensee/Registrant maintains a single source document to record distances traveled, which of the following may be waived by the base jurisdiction for IFTA?  For IRP?</vt:lpstr>
      <vt:lpstr>A &amp; C. Route of Travel and Odometer or Hubodometer reading </vt:lpstr>
      <vt:lpstr>A licensee does not need to keep a copy of the original fuel slip to obtain credit for tax paid purchases.</vt:lpstr>
      <vt:lpstr>A. TRUE</vt:lpstr>
      <vt:lpstr>PowerPoint Presentation</vt:lpstr>
      <vt:lpstr>PowerPoint Presentation</vt:lpstr>
      <vt:lpstr>PowerPoint Presentation</vt:lpstr>
      <vt:lpstr>PowerPoint Presentation</vt:lpstr>
      <vt:lpstr>After auditing a test quarter you find that the only change is an increase in mileage, what effect will this have on the MPG?</vt:lpstr>
      <vt:lpstr>A. Increase</vt:lpstr>
      <vt:lpstr>While auditing IVDRs, the auditor finds the distance and fuel is different than the distance and fuel recorded by the licensee, the auditor should:</vt:lpstr>
      <vt:lpstr>D. Both A and B</vt:lpstr>
      <vt:lpstr>Who is provided an Audit Report?</vt:lpstr>
      <vt:lpstr>D. All the above</vt:lpstr>
      <vt:lpstr>PowerPoint Presentation</vt:lpstr>
      <vt:lpstr>D. None of the above</vt:lpstr>
      <vt:lpstr>PowerPoint Presentation</vt:lpstr>
      <vt:lpstr>IFTA Procedures Manual P560.300</vt:lpstr>
      <vt:lpstr>For IRP, to establish residence in a member jurisdiction, an applicant must demonstrate to the satisfaction of the member jurisdiction:</vt:lpstr>
      <vt:lpstr>D. All of the above</vt:lpstr>
      <vt:lpstr>Bulk fuel delivered into storage facilities maintained by the licensee may or may not be tax paid at the time of delivery?</vt:lpstr>
      <vt:lpstr>A.  True</vt:lpstr>
      <vt:lpstr>PowerPoint Presentation</vt:lpstr>
    </vt:vector>
  </TitlesOfParts>
  <Company>State of Wyoming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Auditor 101_301</dc:title>
  <dc:creator>Hammock, Stacey</dc:creator>
  <cp:lastModifiedBy>Tammy Trinker</cp:lastModifiedBy>
  <cp:revision>59</cp:revision>
  <dcterms:created xsi:type="dcterms:W3CDTF">2013-12-13T20:50:50Z</dcterms:created>
  <dcterms:modified xsi:type="dcterms:W3CDTF">2014-02-19T14:50:25Z</dcterms:modified>
</cp:coreProperties>
</file>